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8" r:id="rId3"/>
    <p:sldId id="262" r:id="rId4"/>
    <p:sldId id="259" r:id="rId5"/>
    <p:sldId id="257" r:id="rId6"/>
    <p:sldId id="263" r:id="rId7"/>
    <p:sldId id="264" r:id="rId8"/>
    <p:sldId id="267" r:id="rId9"/>
    <p:sldId id="266" r:id="rId10"/>
    <p:sldId id="265" r:id="rId11"/>
    <p:sldId id="268" r:id="rId12"/>
    <p:sldId id="271" r:id="rId13"/>
    <p:sldId id="270" r:id="rId14"/>
    <p:sldId id="272" r:id="rId15"/>
    <p:sldId id="317" r:id="rId16"/>
    <p:sldId id="273" r:id="rId17"/>
    <p:sldId id="302" r:id="rId18"/>
    <p:sldId id="277" r:id="rId19"/>
    <p:sldId id="287" r:id="rId20"/>
    <p:sldId id="288" r:id="rId21"/>
    <p:sldId id="289" r:id="rId22"/>
    <p:sldId id="320" r:id="rId23"/>
    <p:sldId id="318" r:id="rId24"/>
    <p:sldId id="279" r:id="rId25"/>
    <p:sldId id="281" r:id="rId26"/>
    <p:sldId id="282" r:id="rId27"/>
    <p:sldId id="283" r:id="rId28"/>
    <p:sldId id="284" r:id="rId29"/>
    <p:sldId id="286" r:id="rId30"/>
    <p:sldId id="285" r:id="rId31"/>
    <p:sldId id="290" r:id="rId32"/>
    <p:sldId id="291" r:id="rId33"/>
    <p:sldId id="306" r:id="rId34"/>
    <p:sldId id="304" r:id="rId35"/>
    <p:sldId id="305" r:id="rId36"/>
    <p:sldId id="307" r:id="rId37"/>
    <p:sldId id="308" r:id="rId38"/>
    <p:sldId id="309" r:id="rId39"/>
    <p:sldId id="319" r:id="rId40"/>
    <p:sldId id="292" r:id="rId41"/>
    <p:sldId id="293" r:id="rId42"/>
    <p:sldId id="294" r:id="rId43"/>
    <p:sldId id="295" r:id="rId44"/>
    <p:sldId id="310" r:id="rId45"/>
    <p:sldId id="313" r:id="rId46"/>
    <p:sldId id="314" r:id="rId47"/>
    <p:sldId id="297" r:id="rId48"/>
    <p:sldId id="298" r:id="rId49"/>
    <p:sldId id="316" r:id="rId50"/>
    <p:sldId id="31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D8A6"/>
    <a:srgbClr val="9DAE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8" autoAdjust="0"/>
    <p:restoredTop sz="88029" autoAdjust="0"/>
  </p:normalViewPr>
  <p:slideViewPr>
    <p:cSldViewPr snapToGrid="0">
      <p:cViewPr varScale="1">
        <p:scale>
          <a:sx n="64" d="100"/>
          <a:sy n="64" d="100"/>
        </p:scale>
        <p:origin x="88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45BF7C-CDBF-44D9-A74D-0B6713B625B8}" type="doc">
      <dgm:prSet loTypeId="urn:microsoft.com/office/officeart/2005/8/layout/hierarchy6" loCatId="hierarchy" qsTypeId="urn:microsoft.com/office/officeart/2005/8/quickstyle/simple3" qsCatId="simple" csTypeId="urn:microsoft.com/office/officeart/2005/8/colors/accent1_2" csCatId="accent1" phldr="1"/>
      <dgm:spPr/>
      <dgm:t>
        <a:bodyPr/>
        <a:lstStyle/>
        <a:p>
          <a:endParaRPr lang="en-US"/>
        </a:p>
      </dgm:t>
    </dgm:pt>
    <dgm:pt modelId="{43239384-8249-4525-826F-83918126A133}">
      <dgm:prSet phldrT="[Text]"/>
      <dgm:spPr/>
      <dgm:t>
        <a:bodyPr/>
        <a:lstStyle/>
        <a:p>
          <a:r>
            <a:rPr lang="en-US" dirty="0"/>
            <a:t>Generative Models</a:t>
          </a:r>
        </a:p>
      </dgm:t>
    </dgm:pt>
    <dgm:pt modelId="{CED4A8C8-6389-4DF6-8121-B40A9E1C2EC0}" type="parTrans" cxnId="{CFF7134E-3AFA-415B-B6D5-2C06BC145C93}">
      <dgm:prSet/>
      <dgm:spPr/>
      <dgm:t>
        <a:bodyPr/>
        <a:lstStyle/>
        <a:p>
          <a:endParaRPr lang="en-US"/>
        </a:p>
      </dgm:t>
    </dgm:pt>
    <dgm:pt modelId="{6374B094-59DE-4F40-B594-5B5A3F9379FC}" type="sibTrans" cxnId="{CFF7134E-3AFA-415B-B6D5-2C06BC145C93}">
      <dgm:prSet/>
      <dgm:spPr/>
      <dgm:t>
        <a:bodyPr/>
        <a:lstStyle/>
        <a:p>
          <a:endParaRPr lang="en-US" dirty="0"/>
        </a:p>
      </dgm:t>
    </dgm:pt>
    <dgm:pt modelId="{3DA53714-0069-46EC-B53D-9FE1A7410F82}">
      <dgm:prSet phldrT="[Text]"/>
      <dgm:spPr/>
      <dgm:t>
        <a:bodyPr/>
        <a:lstStyle/>
        <a:p>
          <a:r>
            <a:rPr lang="en-US" dirty="0">
              <a:highlight>
                <a:srgbClr val="FFFF00"/>
              </a:highlight>
            </a:rPr>
            <a:t>Explicit density</a:t>
          </a:r>
        </a:p>
      </dgm:t>
    </dgm:pt>
    <dgm:pt modelId="{C947EB33-EADD-421C-AE9F-7A0E88DE67DD}" type="parTrans" cxnId="{EBB37460-FC6D-444A-9D55-FA726481FE77}">
      <dgm:prSet/>
      <dgm:spPr/>
      <dgm:t>
        <a:bodyPr/>
        <a:lstStyle/>
        <a:p>
          <a:endParaRPr lang="en-US"/>
        </a:p>
      </dgm:t>
    </dgm:pt>
    <dgm:pt modelId="{BCEA39DE-2ED7-43BE-8B62-E287DDFEF2B6}" type="sibTrans" cxnId="{EBB37460-FC6D-444A-9D55-FA726481FE77}">
      <dgm:prSet/>
      <dgm:spPr/>
      <dgm:t>
        <a:bodyPr/>
        <a:lstStyle/>
        <a:p>
          <a:endParaRPr lang="en-US"/>
        </a:p>
      </dgm:t>
    </dgm:pt>
    <dgm:pt modelId="{6ECDBE50-FCDD-4BBC-921E-1A6534995AC1}">
      <dgm:prSet phldrT="[Text]"/>
      <dgm:spPr/>
      <dgm:t>
        <a:bodyPr/>
        <a:lstStyle/>
        <a:p>
          <a:r>
            <a:rPr lang="en-US" dirty="0"/>
            <a:t>Implicit density</a:t>
          </a:r>
        </a:p>
      </dgm:t>
    </dgm:pt>
    <dgm:pt modelId="{F69E754B-7BA7-4EC7-8ABD-39816B3D6269}" type="parTrans" cxnId="{4B9EC8CD-0B8B-4453-9A9E-3F949006B23A}">
      <dgm:prSet/>
      <dgm:spPr/>
      <dgm:t>
        <a:bodyPr/>
        <a:lstStyle/>
        <a:p>
          <a:endParaRPr lang="en-US"/>
        </a:p>
      </dgm:t>
    </dgm:pt>
    <dgm:pt modelId="{F3DC6C73-38B7-43DB-9817-7D684AFAD5CA}" type="sibTrans" cxnId="{4B9EC8CD-0B8B-4453-9A9E-3F949006B23A}">
      <dgm:prSet/>
      <dgm:spPr/>
      <dgm:t>
        <a:bodyPr/>
        <a:lstStyle/>
        <a:p>
          <a:endParaRPr lang="en-US"/>
        </a:p>
      </dgm:t>
    </dgm:pt>
    <dgm:pt modelId="{E6D69791-984E-48EA-9DB6-1B48099EA935}">
      <dgm:prSet phldrT="[Text]"/>
      <dgm:spPr/>
      <dgm:t>
        <a:bodyPr/>
        <a:lstStyle/>
        <a:p>
          <a:r>
            <a:rPr lang="en-US" dirty="0">
              <a:highlight>
                <a:srgbClr val="FFFF00"/>
              </a:highlight>
            </a:rPr>
            <a:t>Tractable Density</a:t>
          </a:r>
        </a:p>
      </dgm:t>
    </dgm:pt>
    <dgm:pt modelId="{52B100B5-E32F-4B0A-84B5-C1F21CB5CFEC}" type="parTrans" cxnId="{61ACDDE2-4723-4F2F-9974-29331A4A9543}">
      <dgm:prSet/>
      <dgm:spPr/>
      <dgm:t>
        <a:bodyPr/>
        <a:lstStyle/>
        <a:p>
          <a:endParaRPr lang="en-US"/>
        </a:p>
      </dgm:t>
    </dgm:pt>
    <dgm:pt modelId="{2E195F56-ECF9-49DF-8A9C-B84A00E448BB}" type="sibTrans" cxnId="{61ACDDE2-4723-4F2F-9974-29331A4A9543}">
      <dgm:prSet/>
      <dgm:spPr/>
      <dgm:t>
        <a:bodyPr/>
        <a:lstStyle/>
        <a:p>
          <a:endParaRPr lang="en-US"/>
        </a:p>
      </dgm:t>
    </dgm:pt>
    <dgm:pt modelId="{6E81BDE2-26C7-4B95-BBDF-9F7DB3BEC370}">
      <dgm:prSet phldrT="[Text]"/>
      <dgm:spPr/>
      <dgm:t>
        <a:bodyPr/>
        <a:lstStyle/>
        <a:p>
          <a:r>
            <a:rPr lang="en-US" dirty="0"/>
            <a:t>Approximate Density</a:t>
          </a:r>
        </a:p>
      </dgm:t>
    </dgm:pt>
    <dgm:pt modelId="{06BADC6A-B32C-4AF9-B8F2-527E793D63F7}" type="parTrans" cxnId="{4BBFFEFA-63D8-4706-B449-E22F442F18E3}">
      <dgm:prSet/>
      <dgm:spPr/>
      <dgm:t>
        <a:bodyPr/>
        <a:lstStyle/>
        <a:p>
          <a:endParaRPr lang="en-US"/>
        </a:p>
      </dgm:t>
    </dgm:pt>
    <dgm:pt modelId="{778B77A3-81F7-4764-AB1E-CA9E12DC6B47}" type="sibTrans" cxnId="{4BBFFEFA-63D8-4706-B449-E22F442F18E3}">
      <dgm:prSet/>
      <dgm:spPr/>
      <dgm:t>
        <a:bodyPr/>
        <a:lstStyle/>
        <a:p>
          <a:endParaRPr lang="en-US"/>
        </a:p>
      </dgm:t>
    </dgm:pt>
    <dgm:pt modelId="{765E4B5D-A7E9-49F7-B175-328B0463B9B8}">
      <dgm:prSet phldrT="[Text]"/>
      <dgm:spPr>
        <a:noFill/>
        <a:ln>
          <a:solidFill>
            <a:srgbClr val="9DAEDA"/>
          </a:solidFill>
        </a:ln>
      </dgm:spPr>
      <dgm:t>
        <a:bodyPr/>
        <a:lstStyle/>
        <a:p>
          <a:r>
            <a:rPr lang="en-US" b="1" dirty="0" err="1">
              <a:highlight>
                <a:srgbClr val="FFFF00"/>
              </a:highlight>
            </a:rPr>
            <a:t>PixelRNN</a:t>
          </a:r>
          <a:r>
            <a:rPr lang="en-US" dirty="0">
              <a:highlight>
                <a:srgbClr val="FFFF00"/>
              </a:highlight>
            </a:rPr>
            <a:t>/</a:t>
          </a:r>
          <a:r>
            <a:rPr lang="en-US" b="1" dirty="0">
              <a:highlight>
                <a:srgbClr val="FFFF00"/>
              </a:highlight>
            </a:rPr>
            <a:t>CNN</a:t>
          </a:r>
          <a:r>
            <a:rPr lang="en-US" dirty="0">
              <a:highlight>
                <a:srgbClr val="FFFF00"/>
              </a:highlight>
            </a:rPr>
            <a:t> and </a:t>
          </a:r>
          <a:r>
            <a:rPr lang="en-US" b="1" dirty="0" err="1">
              <a:highlight>
                <a:srgbClr val="FFFF00"/>
              </a:highlight>
            </a:rPr>
            <a:t>Wavenet</a:t>
          </a:r>
          <a:endParaRPr lang="en-US" b="1" dirty="0">
            <a:highlight>
              <a:srgbClr val="FFFF00"/>
            </a:highlight>
          </a:endParaRPr>
        </a:p>
      </dgm:t>
    </dgm:pt>
    <dgm:pt modelId="{561E6CE5-8C9F-423E-AAF3-5D8B19C30B08}" type="parTrans" cxnId="{773A0EA8-B4CF-4CD9-8324-54996435DAFC}">
      <dgm:prSet/>
      <dgm:spPr/>
      <dgm:t>
        <a:bodyPr/>
        <a:lstStyle/>
        <a:p>
          <a:endParaRPr lang="en-US"/>
        </a:p>
      </dgm:t>
    </dgm:pt>
    <dgm:pt modelId="{AA3FEDDE-16F3-492E-A826-A2E912033517}" type="sibTrans" cxnId="{773A0EA8-B4CF-4CD9-8324-54996435DAFC}">
      <dgm:prSet/>
      <dgm:spPr/>
      <dgm:t>
        <a:bodyPr/>
        <a:lstStyle/>
        <a:p>
          <a:endParaRPr lang="en-US"/>
        </a:p>
      </dgm:t>
    </dgm:pt>
    <dgm:pt modelId="{38C1D2C0-F3AB-48C9-910A-3C6DB5FB7970}">
      <dgm:prSet phldrT="[Text]"/>
      <dgm:spPr>
        <a:noFill/>
        <a:ln>
          <a:solidFill>
            <a:srgbClr val="9DAEDA"/>
          </a:solidFill>
        </a:ln>
      </dgm:spPr>
      <dgm:t>
        <a:bodyPr/>
        <a:lstStyle/>
        <a:p>
          <a:r>
            <a:rPr lang="en-US" dirty="0"/>
            <a:t>NADE</a:t>
          </a:r>
        </a:p>
      </dgm:t>
    </dgm:pt>
    <dgm:pt modelId="{F89C2EE4-7990-4558-9BBD-0B2190F6A86F}" type="parTrans" cxnId="{73636B63-0855-4847-8E64-06D6C9393B80}">
      <dgm:prSet/>
      <dgm:spPr/>
      <dgm:t>
        <a:bodyPr/>
        <a:lstStyle/>
        <a:p>
          <a:endParaRPr lang="en-US"/>
        </a:p>
      </dgm:t>
    </dgm:pt>
    <dgm:pt modelId="{692728F3-8497-4399-B322-CF4FC47DED2E}" type="sibTrans" cxnId="{73636B63-0855-4847-8E64-06D6C9393B80}">
      <dgm:prSet/>
      <dgm:spPr/>
      <dgm:t>
        <a:bodyPr/>
        <a:lstStyle/>
        <a:p>
          <a:endParaRPr lang="en-US"/>
        </a:p>
      </dgm:t>
    </dgm:pt>
    <dgm:pt modelId="{7D07D61B-42E0-4175-91FD-16BE33C7B660}">
      <dgm:prSet phldrT="[Text]"/>
      <dgm:spPr>
        <a:noFill/>
        <a:ln>
          <a:solidFill>
            <a:srgbClr val="9DAEDA"/>
          </a:solidFill>
        </a:ln>
      </dgm:spPr>
      <dgm:t>
        <a:bodyPr/>
        <a:lstStyle/>
        <a:p>
          <a:r>
            <a:rPr lang="en-US" dirty="0"/>
            <a:t>MADE</a:t>
          </a:r>
        </a:p>
      </dgm:t>
    </dgm:pt>
    <dgm:pt modelId="{BDE638C6-2239-44EC-A951-EE851A45A126}" type="parTrans" cxnId="{6E14445E-5001-4CB9-B971-EA333AD89B46}">
      <dgm:prSet/>
      <dgm:spPr/>
      <dgm:t>
        <a:bodyPr/>
        <a:lstStyle/>
        <a:p>
          <a:endParaRPr lang="en-US"/>
        </a:p>
      </dgm:t>
    </dgm:pt>
    <dgm:pt modelId="{ACC8C9B9-FA8B-4752-8AC9-3C1ED9BF59BB}" type="sibTrans" cxnId="{6E14445E-5001-4CB9-B971-EA333AD89B46}">
      <dgm:prSet/>
      <dgm:spPr/>
      <dgm:t>
        <a:bodyPr/>
        <a:lstStyle/>
        <a:p>
          <a:endParaRPr lang="en-US"/>
        </a:p>
      </dgm:t>
    </dgm:pt>
    <dgm:pt modelId="{3C97A985-E595-4C4A-A74C-4BC49CF5E311}">
      <dgm:prSet phldrT="[Text]"/>
      <dgm:spPr/>
      <dgm:t>
        <a:bodyPr/>
        <a:lstStyle/>
        <a:p>
          <a:r>
            <a:rPr lang="en-US" dirty="0"/>
            <a:t>Variational</a:t>
          </a:r>
        </a:p>
      </dgm:t>
    </dgm:pt>
    <dgm:pt modelId="{A9D0AC9C-7978-4591-AF8E-0AA076942DF1}" type="parTrans" cxnId="{126237B4-9CE2-4DFF-AC9F-944EC78C13D2}">
      <dgm:prSet/>
      <dgm:spPr/>
      <dgm:t>
        <a:bodyPr/>
        <a:lstStyle/>
        <a:p>
          <a:endParaRPr lang="en-US"/>
        </a:p>
      </dgm:t>
    </dgm:pt>
    <dgm:pt modelId="{B097539A-3A45-4C58-8049-D0463984D2B3}" type="sibTrans" cxnId="{126237B4-9CE2-4DFF-AC9F-944EC78C13D2}">
      <dgm:prSet/>
      <dgm:spPr/>
      <dgm:t>
        <a:bodyPr/>
        <a:lstStyle/>
        <a:p>
          <a:endParaRPr lang="en-US"/>
        </a:p>
      </dgm:t>
    </dgm:pt>
    <dgm:pt modelId="{B17C0357-DC9A-4867-B958-BC929D44D981}">
      <dgm:prSet phldrT="[Text]"/>
      <dgm:spPr/>
      <dgm:t>
        <a:bodyPr/>
        <a:lstStyle/>
        <a:p>
          <a:r>
            <a:rPr lang="en-US" dirty="0"/>
            <a:t>Markov Chain</a:t>
          </a:r>
        </a:p>
      </dgm:t>
    </dgm:pt>
    <dgm:pt modelId="{2128F5F7-A2DA-4FB4-9870-35E1C1BBAA4D}" type="parTrans" cxnId="{CFBD6E53-F4D7-4D85-8667-B64ACDBD13BF}">
      <dgm:prSet/>
      <dgm:spPr/>
      <dgm:t>
        <a:bodyPr/>
        <a:lstStyle/>
        <a:p>
          <a:endParaRPr lang="en-US"/>
        </a:p>
      </dgm:t>
    </dgm:pt>
    <dgm:pt modelId="{AA5470E7-DA18-468D-BD3F-A50D87CC688C}" type="sibTrans" cxnId="{CFBD6E53-F4D7-4D85-8667-B64ACDBD13BF}">
      <dgm:prSet/>
      <dgm:spPr/>
      <dgm:t>
        <a:bodyPr/>
        <a:lstStyle/>
        <a:p>
          <a:endParaRPr lang="en-US"/>
        </a:p>
      </dgm:t>
    </dgm:pt>
    <dgm:pt modelId="{2C9B8BC2-FB18-41CA-B226-E54BDADA5E1F}">
      <dgm:prSet phldrT="[Text]"/>
      <dgm:spPr>
        <a:noFill/>
        <a:ln>
          <a:solidFill>
            <a:srgbClr val="9DAEDA"/>
          </a:solidFill>
        </a:ln>
      </dgm:spPr>
      <dgm:t>
        <a:bodyPr/>
        <a:lstStyle/>
        <a:p>
          <a:r>
            <a:rPr lang="en-US" dirty="0"/>
            <a:t>Boltzmann Machine</a:t>
          </a:r>
        </a:p>
      </dgm:t>
    </dgm:pt>
    <dgm:pt modelId="{65ADE677-4B79-4A9D-B8B7-8F24DF84BB72}" type="parTrans" cxnId="{EE2A61AA-196D-42B1-A162-34DE445AB1EC}">
      <dgm:prSet/>
      <dgm:spPr/>
      <dgm:t>
        <a:bodyPr/>
        <a:lstStyle/>
        <a:p>
          <a:endParaRPr lang="en-US"/>
        </a:p>
      </dgm:t>
    </dgm:pt>
    <dgm:pt modelId="{8FB7859E-A48B-4EB7-8D29-4537903F6F2F}" type="sibTrans" cxnId="{EE2A61AA-196D-42B1-A162-34DE445AB1EC}">
      <dgm:prSet/>
      <dgm:spPr/>
      <dgm:t>
        <a:bodyPr/>
        <a:lstStyle/>
        <a:p>
          <a:endParaRPr lang="en-US"/>
        </a:p>
      </dgm:t>
    </dgm:pt>
    <dgm:pt modelId="{B65F9B59-DCE0-42F5-AD00-C7ADCD6AAAC7}">
      <dgm:prSet phldrT="[Text]"/>
      <dgm:spPr>
        <a:noFill/>
        <a:ln>
          <a:solidFill>
            <a:srgbClr val="9DAEDA"/>
          </a:solidFill>
        </a:ln>
      </dgm:spPr>
      <dgm:t>
        <a:bodyPr/>
        <a:lstStyle/>
        <a:p>
          <a:r>
            <a:rPr lang="en-US" b="1" dirty="0"/>
            <a:t>Variational Autoencoder</a:t>
          </a:r>
        </a:p>
      </dgm:t>
    </dgm:pt>
    <dgm:pt modelId="{4C6DF67F-607C-4224-B7DD-71113DA48702}" type="parTrans" cxnId="{28293B58-01AE-4555-9042-668381DB7AD6}">
      <dgm:prSet/>
      <dgm:spPr/>
      <dgm:t>
        <a:bodyPr/>
        <a:lstStyle/>
        <a:p>
          <a:endParaRPr lang="en-US"/>
        </a:p>
      </dgm:t>
    </dgm:pt>
    <dgm:pt modelId="{04043A41-B9C2-45D8-B04B-AD2590A37AAD}" type="sibTrans" cxnId="{28293B58-01AE-4555-9042-668381DB7AD6}">
      <dgm:prSet/>
      <dgm:spPr/>
      <dgm:t>
        <a:bodyPr/>
        <a:lstStyle/>
        <a:p>
          <a:endParaRPr lang="en-US"/>
        </a:p>
      </dgm:t>
    </dgm:pt>
    <dgm:pt modelId="{675DE6D3-273B-45D9-A3F0-A358E3C0572C}">
      <dgm:prSet phldrT="[Text]"/>
      <dgm:spPr/>
      <dgm:t>
        <a:bodyPr/>
        <a:lstStyle/>
        <a:p>
          <a:r>
            <a:rPr lang="en-US" dirty="0"/>
            <a:t>Direct</a:t>
          </a:r>
        </a:p>
      </dgm:t>
    </dgm:pt>
    <dgm:pt modelId="{5F45AF3F-72AA-486D-B10D-006783D1AA07}" type="parTrans" cxnId="{FB2CDA03-AAEA-4325-B9DC-D18E8D716602}">
      <dgm:prSet/>
      <dgm:spPr/>
      <dgm:t>
        <a:bodyPr/>
        <a:lstStyle/>
        <a:p>
          <a:endParaRPr lang="en-US"/>
        </a:p>
      </dgm:t>
    </dgm:pt>
    <dgm:pt modelId="{1064EA57-0449-4FDE-BF67-E0100D648EA4}" type="sibTrans" cxnId="{FB2CDA03-AAEA-4325-B9DC-D18E8D716602}">
      <dgm:prSet/>
      <dgm:spPr/>
      <dgm:t>
        <a:bodyPr/>
        <a:lstStyle/>
        <a:p>
          <a:endParaRPr lang="en-US"/>
        </a:p>
      </dgm:t>
    </dgm:pt>
    <dgm:pt modelId="{0D038590-7CE2-4BF3-8010-81BC5DFBF8F8}">
      <dgm:prSet phldrT="[Text]"/>
      <dgm:spPr/>
      <dgm:t>
        <a:bodyPr/>
        <a:lstStyle/>
        <a:p>
          <a:r>
            <a:rPr lang="en-US" dirty="0"/>
            <a:t>Markov Chain</a:t>
          </a:r>
        </a:p>
      </dgm:t>
    </dgm:pt>
    <dgm:pt modelId="{ACE4BFF4-F5A1-4E52-A331-A80CA08939CA}" type="parTrans" cxnId="{77F5861A-D52D-4A04-8755-8ADE61DC8786}">
      <dgm:prSet/>
      <dgm:spPr/>
      <dgm:t>
        <a:bodyPr/>
        <a:lstStyle/>
        <a:p>
          <a:endParaRPr lang="en-US"/>
        </a:p>
      </dgm:t>
    </dgm:pt>
    <dgm:pt modelId="{CC58EBFA-2C04-4781-B0E0-49626444F951}" type="sibTrans" cxnId="{77F5861A-D52D-4A04-8755-8ADE61DC8786}">
      <dgm:prSet/>
      <dgm:spPr/>
      <dgm:t>
        <a:bodyPr/>
        <a:lstStyle/>
        <a:p>
          <a:endParaRPr lang="en-US"/>
        </a:p>
      </dgm:t>
    </dgm:pt>
    <dgm:pt modelId="{DF31FD96-99EB-47A4-BF63-CC72C3D1FA7C}">
      <dgm:prSet phldrT="[Text]"/>
      <dgm:spPr>
        <a:noFill/>
        <a:ln>
          <a:solidFill>
            <a:srgbClr val="9DAEDA"/>
          </a:solidFill>
        </a:ln>
      </dgm:spPr>
      <dgm:t>
        <a:bodyPr/>
        <a:lstStyle/>
        <a:p>
          <a:r>
            <a:rPr lang="en-US" dirty="0"/>
            <a:t>GAN</a:t>
          </a:r>
        </a:p>
      </dgm:t>
    </dgm:pt>
    <dgm:pt modelId="{38C19E6F-A49E-480E-B653-1B2742CCECC9}" type="parTrans" cxnId="{A2AC55A9-7AB4-4571-8D85-DF2371D2BDA5}">
      <dgm:prSet/>
      <dgm:spPr/>
      <dgm:t>
        <a:bodyPr/>
        <a:lstStyle/>
        <a:p>
          <a:endParaRPr lang="en-US"/>
        </a:p>
      </dgm:t>
    </dgm:pt>
    <dgm:pt modelId="{F1F93C8D-4DB0-4CDF-BA03-B28BA7E79BA8}" type="sibTrans" cxnId="{A2AC55A9-7AB4-4571-8D85-DF2371D2BDA5}">
      <dgm:prSet/>
      <dgm:spPr/>
      <dgm:t>
        <a:bodyPr/>
        <a:lstStyle/>
        <a:p>
          <a:endParaRPr lang="en-US"/>
        </a:p>
      </dgm:t>
    </dgm:pt>
    <dgm:pt modelId="{37DE61B0-62CA-4BBF-89B9-C5120D305CD4}">
      <dgm:prSet phldrT="[Text]"/>
      <dgm:spPr>
        <a:noFill/>
        <a:ln>
          <a:solidFill>
            <a:srgbClr val="9DAEDA"/>
          </a:solidFill>
        </a:ln>
      </dgm:spPr>
      <dgm:t>
        <a:bodyPr/>
        <a:lstStyle/>
        <a:p>
          <a:r>
            <a:rPr lang="en-US" dirty="0"/>
            <a:t>GSN</a:t>
          </a:r>
        </a:p>
      </dgm:t>
    </dgm:pt>
    <dgm:pt modelId="{22C7FDBD-9C09-41E0-A6E7-3E9E96854E11}" type="parTrans" cxnId="{9ECCD625-F294-42FA-A8E8-1BAD8F70FEC6}">
      <dgm:prSet/>
      <dgm:spPr/>
      <dgm:t>
        <a:bodyPr/>
        <a:lstStyle/>
        <a:p>
          <a:endParaRPr lang="en-US"/>
        </a:p>
      </dgm:t>
    </dgm:pt>
    <dgm:pt modelId="{3E0D92E0-DDF0-4257-B5FA-8D0E4D135A4D}" type="sibTrans" cxnId="{9ECCD625-F294-42FA-A8E8-1BAD8F70FEC6}">
      <dgm:prSet/>
      <dgm:spPr/>
      <dgm:t>
        <a:bodyPr/>
        <a:lstStyle/>
        <a:p>
          <a:endParaRPr lang="en-US"/>
        </a:p>
      </dgm:t>
    </dgm:pt>
    <dgm:pt modelId="{079088CE-E277-41E3-B037-29E681651E0B}" type="pres">
      <dgm:prSet presAssocID="{8D45BF7C-CDBF-44D9-A74D-0B6713B625B8}" presName="mainComposite" presStyleCnt="0">
        <dgm:presLayoutVars>
          <dgm:chPref val="1"/>
          <dgm:dir/>
          <dgm:animOne val="branch"/>
          <dgm:animLvl val="lvl"/>
          <dgm:resizeHandles val="exact"/>
        </dgm:presLayoutVars>
      </dgm:prSet>
      <dgm:spPr/>
    </dgm:pt>
    <dgm:pt modelId="{ED8D4FDF-8EAC-4FF8-BA44-9794BE9CD0F8}" type="pres">
      <dgm:prSet presAssocID="{8D45BF7C-CDBF-44D9-A74D-0B6713B625B8}" presName="hierFlow" presStyleCnt="0"/>
      <dgm:spPr/>
    </dgm:pt>
    <dgm:pt modelId="{6D1823CA-992C-495B-8EC3-4BDFBB83BDEF}" type="pres">
      <dgm:prSet presAssocID="{8D45BF7C-CDBF-44D9-A74D-0B6713B625B8}" presName="hierChild1" presStyleCnt="0">
        <dgm:presLayoutVars>
          <dgm:chPref val="1"/>
          <dgm:animOne val="branch"/>
          <dgm:animLvl val="lvl"/>
        </dgm:presLayoutVars>
      </dgm:prSet>
      <dgm:spPr/>
    </dgm:pt>
    <dgm:pt modelId="{E412ECEF-507B-43B8-B5A4-E24E8566C636}" type="pres">
      <dgm:prSet presAssocID="{43239384-8249-4525-826F-83918126A133}" presName="Name14" presStyleCnt="0"/>
      <dgm:spPr/>
    </dgm:pt>
    <dgm:pt modelId="{33FF73BF-1608-42D9-B961-01ED59351DF7}" type="pres">
      <dgm:prSet presAssocID="{43239384-8249-4525-826F-83918126A133}" presName="level1Shape" presStyleLbl="node0" presStyleIdx="0" presStyleCnt="1">
        <dgm:presLayoutVars>
          <dgm:chPref val="3"/>
        </dgm:presLayoutVars>
      </dgm:prSet>
      <dgm:spPr/>
    </dgm:pt>
    <dgm:pt modelId="{70C7CAE3-8E36-4A9C-B08B-BA49FDE3FAC5}" type="pres">
      <dgm:prSet presAssocID="{43239384-8249-4525-826F-83918126A133}" presName="hierChild2" presStyleCnt="0"/>
      <dgm:spPr/>
    </dgm:pt>
    <dgm:pt modelId="{07723724-ED97-4AD6-97F4-8B7850BEE2F3}" type="pres">
      <dgm:prSet presAssocID="{C947EB33-EADD-421C-AE9F-7A0E88DE67DD}" presName="Name19" presStyleLbl="parChTrans1D2" presStyleIdx="0" presStyleCnt="2"/>
      <dgm:spPr/>
    </dgm:pt>
    <dgm:pt modelId="{73CF9197-28C9-4F01-8EBF-01141E80625D}" type="pres">
      <dgm:prSet presAssocID="{3DA53714-0069-46EC-B53D-9FE1A7410F82}" presName="Name21" presStyleCnt="0"/>
      <dgm:spPr/>
    </dgm:pt>
    <dgm:pt modelId="{1C490963-4A57-43CC-947B-6DFBBD6F3A22}" type="pres">
      <dgm:prSet presAssocID="{3DA53714-0069-46EC-B53D-9FE1A7410F82}" presName="level2Shape" presStyleLbl="node2" presStyleIdx="0" presStyleCnt="2"/>
      <dgm:spPr/>
    </dgm:pt>
    <dgm:pt modelId="{2A418D3C-6A1C-4EA0-8482-78CB304D2B96}" type="pres">
      <dgm:prSet presAssocID="{3DA53714-0069-46EC-B53D-9FE1A7410F82}" presName="hierChild3" presStyleCnt="0"/>
      <dgm:spPr/>
    </dgm:pt>
    <dgm:pt modelId="{838A20F9-B0A8-4E24-8BAF-3409DECEB0B4}" type="pres">
      <dgm:prSet presAssocID="{52B100B5-E32F-4B0A-84B5-C1F21CB5CFEC}" presName="Name19" presStyleLbl="parChTrans1D3" presStyleIdx="0" presStyleCnt="4"/>
      <dgm:spPr/>
    </dgm:pt>
    <dgm:pt modelId="{22A65691-A468-46A9-BFCB-7DEA5C49EF60}" type="pres">
      <dgm:prSet presAssocID="{E6D69791-984E-48EA-9DB6-1B48099EA935}" presName="Name21" presStyleCnt="0"/>
      <dgm:spPr/>
    </dgm:pt>
    <dgm:pt modelId="{B41D29D7-6394-48A5-B63A-1D4516235DFC}" type="pres">
      <dgm:prSet presAssocID="{E6D69791-984E-48EA-9DB6-1B48099EA935}" presName="level2Shape" presStyleLbl="node3" presStyleIdx="0" presStyleCnt="4"/>
      <dgm:spPr/>
    </dgm:pt>
    <dgm:pt modelId="{CD700F43-B9A7-48D5-B463-1737E74273E7}" type="pres">
      <dgm:prSet presAssocID="{E6D69791-984E-48EA-9DB6-1B48099EA935}" presName="hierChild3" presStyleCnt="0"/>
      <dgm:spPr/>
    </dgm:pt>
    <dgm:pt modelId="{6259C92F-4063-408A-942A-15D3BC4B03D3}" type="pres">
      <dgm:prSet presAssocID="{561E6CE5-8C9F-423E-AAF3-5D8B19C30B08}" presName="Name19" presStyleLbl="parChTrans1D4" presStyleIdx="0" presStyleCnt="9"/>
      <dgm:spPr/>
    </dgm:pt>
    <dgm:pt modelId="{787F02F0-82E4-477D-91AB-993955C973CC}" type="pres">
      <dgm:prSet presAssocID="{765E4B5D-A7E9-49F7-B175-328B0463B9B8}" presName="Name21" presStyleCnt="0"/>
      <dgm:spPr/>
    </dgm:pt>
    <dgm:pt modelId="{89E9B423-DD3F-4901-8903-F96B8658D01A}" type="pres">
      <dgm:prSet presAssocID="{765E4B5D-A7E9-49F7-B175-328B0463B9B8}" presName="level2Shape" presStyleLbl="node4" presStyleIdx="0" presStyleCnt="9"/>
      <dgm:spPr/>
    </dgm:pt>
    <dgm:pt modelId="{71BD82AA-F363-47C3-B1B2-39A23900EDAF}" type="pres">
      <dgm:prSet presAssocID="{765E4B5D-A7E9-49F7-B175-328B0463B9B8}" presName="hierChild3" presStyleCnt="0"/>
      <dgm:spPr/>
    </dgm:pt>
    <dgm:pt modelId="{3093B8C8-8B5C-44AE-BEF8-ECBC98175759}" type="pres">
      <dgm:prSet presAssocID="{F89C2EE4-7990-4558-9BBD-0B2190F6A86F}" presName="Name19" presStyleLbl="parChTrans1D4" presStyleIdx="1" presStyleCnt="9"/>
      <dgm:spPr/>
    </dgm:pt>
    <dgm:pt modelId="{50F40509-E237-4BA2-9824-FF89CB8BC854}" type="pres">
      <dgm:prSet presAssocID="{38C1D2C0-F3AB-48C9-910A-3C6DB5FB7970}" presName="Name21" presStyleCnt="0"/>
      <dgm:spPr/>
    </dgm:pt>
    <dgm:pt modelId="{46A71F48-8FE6-42EB-A628-153BEDAD9894}" type="pres">
      <dgm:prSet presAssocID="{38C1D2C0-F3AB-48C9-910A-3C6DB5FB7970}" presName="level2Shape" presStyleLbl="node4" presStyleIdx="1" presStyleCnt="9"/>
      <dgm:spPr/>
    </dgm:pt>
    <dgm:pt modelId="{9A961F6C-70C4-48FF-B689-B3969BEAFFD8}" type="pres">
      <dgm:prSet presAssocID="{38C1D2C0-F3AB-48C9-910A-3C6DB5FB7970}" presName="hierChild3" presStyleCnt="0"/>
      <dgm:spPr/>
    </dgm:pt>
    <dgm:pt modelId="{11C9510E-B17E-4683-B80F-CD0DBEDF17DC}" type="pres">
      <dgm:prSet presAssocID="{BDE638C6-2239-44EC-A951-EE851A45A126}" presName="Name19" presStyleLbl="parChTrans1D4" presStyleIdx="2" presStyleCnt="9"/>
      <dgm:spPr/>
    </dgm:pt>
    <dgm:pt modelId="{10ECAA44-F4C7-41BC-B799-769799506AF5}" type="pres">
      <dgm:prSet presAssocID="{7D07D61B-42E0-4175-91FD-16BE33C7B660}" presName="Name21" presStyleCnt="0"/>
      <dgm:spPr/>
    </dgm:pt>
    <dgm:pt modelId="{F318B684-98E5-4280-9DB3-25B862A41D25}" type="pres">
      <dgm:prSet presAssocID="{7D07D61B-42E0-4175-91FD-16BE33C7B660}" presName="level2Shape" presStyleLbl="node4" presStyleIdx="2" presStyleCnt="9"/>
      <dgm:spPr/>
    </dgm:pt>
    <dgm:pt modelId="{E2C1C283-71ED-4CAD-9FEB-C22291762C71}" type="pres">
      <dgm:prSet presAssocID="{7D07D61B-42E0-4175-91FD-16BE33C7B660}" presName="hierChild3" presStyleCnt="0"/>
      <dgm:spPr/>
    </dgm:pt>
    <dgm:pt modelId="{9D4BCE76-8E58-478D-A320-0C4644DE4BCE}" type="pres">
      <dgm:prSet presAssocID="{06BADC6A-B32C-4AF9-B8F2-527E793D63F7}" presName="Name19" presStyleLbl="parChTrans1D3" presStyleIdx="1" presStyleCnt="4"/>
      <dgm:spPr/>
    </dgm:pt>
    <dgm:pt modelId="{9B39378B-01B5-4D43-B9CE-3447B0CAC04E}" type="pres">
      <dgm:prSet presAssocID="{6E81BDE2-26C7-4B95-BBDF-9F7DB3BEC370}" presName="Name21" presStyleCnt="0"/>
      <dgm:spPr/>
    </dgm:pt>
    <dgm:pt modelId="{D752017E-5059-4BAE-8C4A-FADC2821ED0F}" type="pres">
      <dgm:prSet presAssocID="{6E81BDE2-26C7-4B95-BBDF-9F7DB3BEC370}" presName="level2Shape" presStyleLbl="node3" presStyleIdx="1" presStyleCnt="4"/>
      <dgm:spPr/>
    </dgm:pt>
    <dgm:pt modelId="{BAE71B56-4786-4982-AB13-E677525152E1}" type="pres">
      <dgm:prSet presAssocID="{6E81BDE2-26C7-4B95-BBDF-9F7DB3BEC370}" presName="hierChild3" presStyleCnt="0"/>
      <dgm:spPr/>
    </dgm:pt>
    <dgm:pt modelId="{A2BEB480-8FE2-42ED-A7A8-51A594029C70}" type="pres">
      <dgm:prSet presAssocID="{A9D0AC9C-7978-4591-AF8E-0AA076942DF1}" presName="Name19" presStyleLbl="parChTrans1D4" presStyleIdx="3" presStyleCnt="9"/>
      <dgm:spPr/>
    </dgm:pt>
    <dgm:pt modelId="{D8ABB6F0-54A2-4BB8-9EDD-93127E6EFE16}" type="pres">
      <dgm:prSet presAssocID="{3C97A985-E595-4C4A-A74C-4BC49CF5E311}" presName="Name21" presStyleCnt="0"/>
      <dgm:spPr/>
    </dgm:pt>
    <dgm:pt modelId="{E2F077FA-B9E7-42F3-B030-4A448AC84EF8}" type="pres">
      <dgm:prSet presAssocID="{3C97A985-E595-4C4A-A74C-4BC49CF5E311}" presName="level2Shape" presStyleLbl="node4" presStyleIdx="3" presStyleCnt="9"/>
      <dgm:spPr/>
    </dgm:pt>
    <dgm:pt modelId="{2AF7F1E3-2401-40E6-8731-3F46EBD899E3}" type="pres">
      <dgm:prSet presAssocID="{3C97A985-E595-4C4A-A74C-4BC49CF5E311}" presName="hierChild3" presStyleCnt="0"/>
      <dgm:spPr/>
    </dgm:pt>
    <dgm:pt modelId="{3B531D15-5850-4879-8C26-D859260742DC}" type="pres">
      <dgm:prSet presAssocID="{4C6DF67F-607C-4224-B7DD-71113DA48702}" presName="Name19" presStyleLbl="parChTrans1D4" presStyleIdx="4" presStyleCnt="9"/>
      <dgm:spPr/>
    </dgm:pt>
    <dgm:pt modelId="{8576D8E7-E924-43F2-B53F-8E204B97B85B}" type="pres">
      <dgm:prSet presAssocID="{B65F9B59-DCE0-42F5-AD00-C7ADCD6AAAC7}" presName="Name21" presStyleCnt="0"/>
      <dgm:spPr/>
    </dgm:pt>
    <dgm:pt modelId="{53B10666-0537-47CF-8193-7D63D3EBAF78}" type="pres">
      <dgm:prSet presAssocID="{B65F9B59-DCE0-42F5-AD00-C7ADCD6AAAC7}" presName="level2Shape" presStyleLbl="node4" presStyleIdx="4" presStyleCnt="9"/>
      <dgm:spPr/>
    </dgm:pt>
    <dgm:pt modelId="{90747DBA-6278-4422-89BD-F9532C69DB41}" type="pres">
      <dgm:prSet presAssocID="{B65F9B59-DCE0-42F5-AD00-C7ADCD6AAAC7}" presName="hierChild3" presStyleCnt="0"/>
      <dgm:spPr/>
    </dgm:pt>
    <dgm:pt modelId="{6F6107A3-5BC9-4A57-93B6-C6D8714BBD7B}" type="pres">
      <dgm:prSet presAssocID="{2128F5F7-A2DA-4FB4-9870-35E1C1BBAA4D}" presName="Name19" presStyleLbl="parChTrans1D4" presStyleIdx="5" presStyleCnt="9"/>
      <dgm:spPr/>
    </dgm:pt>
    <dgm:pt modelId="{64EFE6D8-D93A-4043-93B5-B0BFBCDB706C}" type="pres">
      <dgm:prSet presAssocID="{B17C0357-DC9A-4867-B958-BC929D44D981}" presName="Name21" presStyleCnt="0"/>
      <dgm:spPr/>
    </dgm:pt>
    <dgm:pt modelId="{5151773E-FBB2-4BF2-9176-16C32E54655B}" type="pres">
      <dgm:prSet presAssocID="{B17C0357-DC9A-4867-B958-BC929D44D981}" presName="level2Shape" presStyleLbl="node4" presStyleIdx="5" presStyleCnt="9"/>
      <dgm:spPr/>
    </dgm:pt>
    <dgm:pt modelId="{D5A52398-D4EE-44E5-A103-D7A5A6DAA99B}" type="pres">
      <dgm:prSet presAssocID="{B17C0357-DC9A-4867-B958-BC929D44D981}" presName="hierChild3" presStyleCnt="0"/>
      <dgm:spPr/>
    </dgm:pt>
    <dgm:pt modelId="{2CDDE735-DE86-495A-9B43-937EF25AEC1F}" type="pres">
      <dgm:prSet presAssocID="{65ADE677-4B79-4A9D-B8B7-8F24DF84BB72}" presName="Name19" presStyleLbl="parChTrans1D4" presStyleIdx="6" presStyleCnt="9"/>
      <dgm:spPr/>
    </dgm:pt>
    <dgm:pt modelId="{0B5B5A05-AAA6-4518-AA50-6B5E7619AB54}" type="pres">
      <dgm:prSet presAssocID="{2C9B8BC2-FB18-41CA-B226-E54BDADA5E1F}" presName="Name21" presStyleCnt="0"/>
      <dgm:spPr/>
    </dgm:pt>
    <dgm:pt modelId="{F01D14BF-17ED-4BFB-9479-85985B7362F9}" type="pres">
      <dgm:prSet presAssocID="{2C9B8BC2-FB18-41CA-B226-E54BDADA5E1F}" presName="level2Shape" presStyleLbl="node4" presStyleIdx="6" presStyleCnt="9"/>
      <dgm:spPr/>
    </dgm:pt>
    <dgm:pt modelId="{958D6453-D9CA-4744-AF69-496812D2A05D}" type="pres">
      <dgm:prSet presAssocID="{2C9B8BC2-FB18-41CA-B226-E54BDADA5E1F}" presName="hierChild3" presStyleCnt="0"/>
      <dgm:spPr/>
    </dgm:pt>
    <dgm:pt modelId="{61FE234B-5F2B-406E-A76F-2D09A5433ED8}" type="pres">
      <dgm:prSet presAssocID="{F69E754B-7BA7-4EC7-8ABD-39816B3D6269}" presName="Name19" presStyleLbl="parChTrans1D2" presStyleIdx="1" presStyleCnt="2"/>
      <dgm:spPr/>
    </dgm:pt>
    <dgm:pt modelId="{A3E2AA10-6495-435B-826C-B836B9C6C037}" type="pres">
      <dgm:prSet presAssocID="{6ECDBE50-FCDD-4BBC-921E-1A6534995AC1}" presName="Name21" presStyleCnt="0"/>
      <dgm:spPr/>
    </dgm:pt>
    <dgm:pt modelId="{8A9465C9-7912-495A-AA0F-FCC8A8578288}" type="pres">
      <dgm:prSet presAssocID="{6ECDBE50-FCDD-4BBC-921E-1A6534995AC1}" presName="level2Shape" presStyleLbl="node2" presStyleIdx="1" presStyleCnt="2"/>
      <dgm:spPr/>
    </dgm:pt>
    <dgm:pt modelId="{19454BF6-7256-4833-A52A-1FAC420861BB}" type="pres">
      <dgm:prSet presAssocID="{6ECDBE50-FCDD-4BBC-921E-1A6534995AC1}" presName="hierChild3" presStyleCnt="0"/>
      <dgm:spPr/>
    </dgm:pt>
    <dgm:pt modelId="{7B598242-6427-4D96-B302-5CCD4F9A83C8}" type="pres">
      <dgm:prSet presAssocID="{5F45AF3F-72AA-486D-B10D-006783D1AA07}" presName="Name19" presStyleLbl="parChTrans1D3" presStyleIdx="2" presStyleCnt="4"/>
      <dgm:spPr/>
    </dgm:pt>
    <dgm:pt modelId="{F60AE390-40A8-4779-BD4A-B5CCF4AB6154}" type="pres">
      <dgm:prSet presAssocID="{675DE6D3-273B-45D9-A3F0-A358E3C0572C}" presName="Name21" presStyleCnt="0"/>
      <dgm:spPr/>
    </dgm:pt>
    <dgm:pt modelId="{D232EC8D-1E87-4564-9F46-0EE567E22EAB}" type="pres">
      <dgm:prSet presAssocID="{675DE6D3-273B-45D9-A3F0-A358E3C0572C}" presName="level2Shape" presStyleLbl="node3" presStyleIdx="2" presStyleCnt="4"/>
      <dgm:spPr/>
    </dgm:pt>
    <dgm:pt modelId="{D50D68BD-3F85-4CF5-8730-B2353059A63B}" type="pres">
      <dgm:prSet presAssocID="{675DE6D3-273B-45D9-A3F0-A358E3C0572C}" presName="hierChild3" presStyleCnt="0"/>
      <dgm:spPr/>
    </dgm:pt>
    <dgm:pt modelId="{D8AE936C-A41D-436E-86D9-B63BE71AA9AA}" type="pres">
      <dgm:prSet presAssocID="{38C19E6F-A49E-480E-B653-1B2742CCECC9}" presName="Name19" presStyleLbl="parChTrans1D4" presStyleIdx="7" presStyleCnt="9"/>
      <dgm:spPr/>
    </dgm:pt>
    <dgm:pt modelId="{EA2158C9-F60E-4878-A9E9-9E6F2EF60D71}" type="pres">
      <dgm:prSet presAssocID="{DF31FD96-99EB-47A4-BF63-CC72C3D1FA7C}" presName="Name21" presStyleCnt="0"/>
      <dgm:spPr/>
    </dgm:pt>
    <dgm:pt modelId="{B0D95B87-AFFE-4E72-B51B-1CCCC20010CA}" type="pres">
      <dgm:prSet presAssocID="{DF31FD96-99EB-47A4-BF63-CC72C3D1FA7C}" presName="level2Shape" presStyleLbl="node4" presStyleIdx="7" presStyleCnt="9"/>
      <dgm:spPr/>
    </dgm:pt>
    <dgm:pt modelId="{8777958A-EC6F-47ED-8D57-FCF2CB82DC8E}" type="pres">
      <dgm:prSet presAssocID="{DF31FD96-99EB-47A4-BF63-CC72C3D1FA7C}" presName="hierChild3" presStyleCnt="0"/>
      <dgm:spPr/>
    </dgm:pt>
    <dgm:pt modelId="{48ED4523-7862-4C8B-8F9F-C82E4FFFD6CF}" type="pres">
      <dgm:prSet presAssocID="{ACE4BFF4-F5A1-4E52-A331-A80CA08939CA}" presName="Name19" presStyleLbl="parChTrans1D3" presStyleIdx="3" presStyleCnt="4"/>
      <dgm:spPr/>
    </dgm:pt>
    <dgm:pt modelId="{C83E007A-B2E8-439F-AC96-97D9CAAEC0E6}" type="pres">
      <dgm:prSet presAssocID="{0D038590-7CE2-4BF3-8010-81BC5DFBF8F8}" presName="Name21" presStyleCnt="0"/>
      <dgm:spPr/>
    </dgm:pt>
    <dgm:pt modelId="{24BE19B0-6261-48FA-A95D-29D12B4D2A02}" type="pres">
      <dgm:prSet presAssocID="{0D038590-7CE2-4BF3-8010-81BC5DFBF8F8}" presName="level2Shape" presStyleLbl="node3" presStyleIdx="3" presStyleCnt="4"/>
      <dgm:spPr/>
    </dgm:pt>
    <dgm:pt modelId="{59CECD77-D866-4714-9986-31F2DB59C483}" type="pres">
      <dgm:prSet presAssocID="{0D038590-7CE2-4BF3-8010-81BC5DFBF8F8}" presName="hierChild3" presStyleCnt="0"/>
      <dgm:spPr/>
    </dgm:pt>
    <dgm:pt modelId="{1CBB6FFD-CEE8-4A53-9635-F400B3C99E3D}" type="pres">
      <dgm:prSet presAssocID="{22C7FDBD-9C09-41E0-A6E7-3E9E96854E11}" presName="Name19" presStyleLbl="parChTrans1D4" presStyleIdx="8" presStyleCnt="9"/>
      <dgm:spPr/>
    </dgm:pt>
    <dgm:pt modelId="{B876555C-BB86-49C1-ADDF-2170ADE5BC7E}" type="pres">
      <dgm:prSet presAssocID="{37DE61B0-62CA-4BBF-89B9-C5120D305CD4}" presName="Name21" presStyleCnt="0"/>
      <dgm:spPr/>
    </dgm:pt>
    <dgm:pt modelId="{087EE262-378F-46E0-91E2-EBD4B948DF55}" type="pres">
      <dgm:prSet presAssocID="{37DE61B0-62CA-4BBF-89B9-C5120D305CD4}" presName="level2Shape" presStyleLbl="node4" presStyleIdx="8" presStyleCnt="9"/>
      <dgm:spPr/>
    </dgm:pt>
    <dgm:pt modelId="{00719AA9-04D6-4B76-BBE9-B5C76B7DB497}" type="pres">
      <dgm:prSet presAssocID="{37DE61B0-62CA-4BBF-89B9-C5120D305CD4}" presName="hierChild3" presStyleCnt="0"/>
      <dgm:spPr/>
    </dgm:pt>
    <dgm:pt modelId="{C3EAA2B4-3D66-4E87-B729-B5FE135EEA33}" type="pres">
      <dgm:prSet presAssocID="{8D45BF7C-CDBF-44D9-A74D-0B6713B625B8}" presName="bgShapesFlow" presStyleCnt="0"/>
      <dgm:spPr/>
    </dgm:pt>
  </dgm:ptLst>
  <dgm:cxnLst>
    <dgm:cxn modelId="{9EB48A00-79D6-4597-8C91-16D28F2D0AB4}" type="presOf" srcId="{C947EB33-EADD-421C-AE9F-7A0E88DE67DD}" destId="{07723724-ED97-4AD6-97F4-8B7850BEE2F3}" srcOrd="0" destOrd="0" presId="urn:microsoft.com/office/officeart/2005/8/layout/hierarchy6"/>
    <dgm:cxn modelId="{FB2CDA03-AAEA-4325-B9DC-D18E8D716602}" srcId="{6ECDBE50-FCDD-4BBC-921E-1A6534995AC1}" destId="{675DE6D3-273B-45D9-A3F0-A358E3C0572C}" srcOrd="0" destOrd="0" parTransId="{5F45AF3F-72AA-486D-B10D-006783D1AA07}" sibTransId="{1064EA57-0449-4FDE-BF67-E0100D648EA4}"/>
    <dgm:cxn modelId="{50F0F203-A0D4-478B-9DA4-555A2F040226}" type="presOf" srcId="{3C97A985-E595-4C4A-A74C-4BC49CF5E311}" destId="{E2F077FA-B9E7-42F3-B030-4A448AC84EF8}" srcOrd="0" destOrd="0" presId="urn:microsoft.com/office/officeart/2005/8/layout/hierarchy6"/>
    <dgm:cxn modelId="{565ABF05-390A-4FDC-9843-25F4B4E263D0}" type="presOf" srcId="{6ECDBE50-FCDD-4BBC-921E-1A6534995AC1}" destId="{8A9465C9-7912-495A-AA0F-FCC8A8578288}" srcOrd="0" destOrd="0" presId="urn:microsoft.com/office/officeart/2005/8/layout/hierarchy6"/>
    <dgm:cxn modelId="{BA6EB710-7255-443D-8746-97F378239A94}" type="presOf" srcId="{43239384-8249-4525-826F-83918126A133}" destId="{33FF73BF-1608-42D9-B961-01ED59351DF7}" srcOrd="0" destOrd="0" presId="urn:microsoft.com/office/officeart/2005/8/layout/hierarchy6"/>
    <dgm:cxn modelId="{7D836B16-B00F-47B8-8922-6DC00C665AC9}" type="presOf" srcId="{22C7FDBD-9C09-41E0-A6E7-3E9E96854E11}" destId="{1CBB6FFD-CEE8-4A53-9635-F400B3C99E3D}" srcOrd="0" destOrd="0" presId="urn:microsoft.com/office/officeart/2005/8/layout/hierarchy6"/>
    <dgm:cxn modelId="{96917718-74B0-434D-AD09-A2B87F44268B}" type="presOf" srcId="{F89C2EE4-7990-4558-9BBD-0B2190F6A86F}" destId="{3093B8C8-8B5C-44AE-BEF8-ECBC98175759}" srcOrd="0" destOrd="0" presId="urn:microsoft.com/office/officeart/2005/8/layout/hierarchy6"/>
    <dgm:cxn modelId="{77F5861A-D52D-4A04-8755-8ADE61DC8786}" srcId="{6ECDBE50-FCDD-4BBC-921E-1A6534995AC1}" destId="{0D038590-7CE2-4BF3-8010-81BC5DFBF8F8}" srcOrd="1" destOrd="0" parTransId="{ACE4BFF4-F5A1-4E52-A331-A80CA08939CA}" sibTransId="{CC58EBFA-2C04-4781-B0E0-49626444F951}"/>
    <dgm:cxn modelId="{9ECCD625-F294-42FA-A8E8-1BAD8F70FEC6}" srcId="{0D038590-7CE2-4BF3-8010-81BC5DFBF8F8}" destId="{37DE61B0-62CA-4BBF-89B9-C5120D305CD4}" srcOrd="0" destOrd="0" parTransId="{22C7FDBD-9C09-41E0-A6E7-3E9E96854E11}" sibTransId="{3E0D92E0-DDF0-4257-B5FA-8D0E4D135A4D}"/>
    <dgm:cxn modelId="{D475532C-FD05-4ABD-A1BE-1E17CA5E344A}" type="presOf" srcId="{37DE61B0-62CA-4BBF-89B9-C5120D305CD4}" destId="{087EE262-378F-46E0-91E2-EBD4B948DF55}" srcOrd="0" destOrd="0" presId="urn:microsoft.com/office/officeart/2005/8/layout/hierarchy6"/>
    <dgm:cxn modelId="{A409892E-2025-4A91-85FB-B24A139B7914}" type="presOf" srcId="{DF31FD96-99EB-47A4-BF63-CC72C3D1FA7C}" destId="{B0D95B87-AFFE-4E72-B51B-1CCCC20010CA}" srcOrd="0" destOrd="0" presId="urn:microsoft.com/office/officeart/2005/8/layout/hierarchy6"/>
    <dgm:cxn modelId="{69057138-8D53-4C08-B2B8-A32589C6DA34}" type="presOf" srcId="{8D45BF7C-CDBF-44D9-A74D-0B6713B625B8}" destId="{079088CE-E277-41E3-B037-29E681651E0B}" srcOrd="0" destOrd="0" presId="urn:microsoft.com/office/officeart/2005/8/layout/hierarchy6"/>
    <dgm:cxn modelId="{8806C139-0FBD-437E-9801-BDB387AF1928}" type="presOf" srcId="{ACE4BFF4-F5A1-4E52-A331-A80CA08939CA}" destId="{48ED4523-7862-4C8B-8F9F-C82E4FFFD6CF}" srcOrd="0" destOrd="0" presId="urn:microsoft.com/office/officeart/2005/8/layout/hierarchy6"/>
    <dgm:cxn modelId="{DF28D15C-8B0D-4FAE-B2D5-86B7E88A77DC}" type="presOf" srcId="{B17C0357-DC9A-4867-B958-BC929D44D981}" destId="{5151773E-FBB2-4BF2-9176-16C32E54655B}" srcOrd="0" destOrd="0" presId="urn:microsoft.com/office/officeart/2005/8/layout/hierarchy6"/>
    <dgm:cxn modelId="{6E14445E-5001-4CB9-B971-EA333AD89B46}" srcId="{E6D69791-984E-48EA-9DB6-1B48099EA935}" destId="{7D07D61B-42E0-4175-91FD-16BE33C7B660}" srcOrd="2" destOrd="0" parTransId="{BDE638C6-2239-44EC-A951-EE851A45A126}" sibTransId="{ACC8C9B9-FA8B-4752-8AC9-3C1ED9BF59BB}"/>
    <dgm:cxn modelId="{EBB37460-FC6D-444A-9D55-FA726481FE77}" srcId="{43239384-8249-4525-826F-83918126A133}" destId="{3DA53714-0069-46EC-B53D-9FE1A7410F82}" srcOrd="0" destOrd="0" parTransId="{C947EB33-EADD-421C-AE9F-7A0E88DE67DD}" sibTransId="{BCEA39DE-2ED7-43BE-8B62-E287DDFEF2B6}"/>
    <dgm:cxn modelId="{73636B63-0855-4847-8E64-06D6C9393B80}" srcId="{E6D69791-984E-48EA-9DB6-1B48099EA935}" destId="{38C1D2C0-F3AB-48C9-910A-3C6DB5FB7970}" srcOrd="1" destOrd="0" parTransId="{F89C2EE4-7990-4558-9BBD-0B2190F6A86F}" sibTransId="{692728F3-8497-4399-B322-CF4FC47DED2E}"/>
    <dgm:cxn modelId="{CC177968-47B9-4304-AE2E-CADFD8D22975}" type="presOf" srcId="{5F45AF3F-72AA-486D-B10D-006783D1AA07}" destId="{7B598242-6427-4D96-B302-5CCD4F9A83C8}" srcOrd="0" destOrd="0" presId="urn:microsoft.com/office/officeart/2005/8/layout/hierarchy6"/>
    <dgm:cxn modelId="{DBC4F448-90EC-4311-9FE9-45E7683AF1D1}" type="presOf" srcId="{675DE6D3-273B-45D9-A3F0-A358E3C0572C}" destId="{D232EC8D-1E87-4564-9F46-0EE567E22EAB}" srcOrd="0" destOrd="0" presId="urn:microsoft.com/office/officeart/2005/8/layout/hierarchy6"/>
    <dgm:cxn modelId="{CFF7134E-3AFA-415B-B6D5-2C06BC145C93}" srcId="{8D45BF7C-CDBF-44D9-A74D-0B6713B625B8}" destId="{43239384-8249-4525-826F-83918126A133}" srcOrd="0" destOrd="0" parTransId="{CED4A8C8-6389-4DF6-8121-B40A9E1C2EC0}" sibTransId="{6374B094-59DE-4F40-B594-5B5A3F9379FC}"/>
    <dgm:cxn modelId="{55342D71-912D-4453-AE6F-DA33D4F52692}" type="presOf" srcId="{2128F5F7-A2DA-4FB4-9870-35E1C1BBAA4D}" destId="{6F6107A3-5BC9-4A57-93B6-C6D8714BBD7B}" srcOrd="0" destOrd="0" presId="urn:microsoft.com/office/officeart/2005/8/layout/hierarchy6"/>
    <dgm:cxn modelId="{CFBD6E53-F4D7-4D85-8667-B64ACDBD13BF}" srcId="{6E81BDE2-26C7-4B95-BBDF-9F7DB3BEC370}" destId="{B17C0357-DC9A-4867-B958-BC929D44D981}" srcOrd="1" destOrd="0" parTransId="{2128F5F7-A2DA-4FB4-9870-35E1C1BBAA4D}" sibTransId="{AA5470E7-DA18-468D-BD3F-A50D87CC688C}"/>
    <dgm:cxn modelId="{9A7EDA56-F46F-4E81-9EB1-354C0D7DA6D3}" type="presOf" srcId="{A9D0AC9C-7978-4591-AF8E-0AA076942DF1}" destId="{A2BEB480-8FE2-42ED-A7A8-51A594029C70}" srcOrd="0" destOrd="0" presId="urn:microsoft.com/office/officeart/2005/8/layout/hierarchy6"/>
    <dgm:cxn modelId="{CC5E2B57-045E-45F1-BC82-A881D586B2F6}" type="presOf" srcId="{65ADE677-4B79-4A9D-B8B7-8F24DF84BB72}" destId="{2CDDE735-DE86-495A-9B43-937EF25AEC1F}" srcOrd="0" destOrd="0" presId="urn:microsoft.com/office/officeart/2005/8/layout/hierarchy6"/>
    <dgm:cxn modelId="{28293B58-01AE-4555-9042-668381DB7AD6}" srcId="{3C97A985-E595-4C4A-A74C-4BC49CF5E311}" destId="{B65F9B59-DCE0-42F5-AD00-C7ADCD6AAAC7}" srcOrd="0" destOrd="0" parTransId="{4C6DF67F-607C-4224-B7DD-71113DA48702}" sibTransId="{04043A41-B9C2-45D8-B04B-AD2590A37AAD}"/>
    <dgm:cxn modelId="{76641580-2040-4630-B655-462EEA8382F4}" type="presOf" srcId="{F69E754B-7BA7-4EC7-8ABD-39816B3D6269}" destId="{61FE234B-5F2B-406E-A76F-2D09A5433ED8}" srcOrd="0" destOrd="0" presId="urn:microsoft.com/office/officeart/2005/8/layout/hierarchy6"/>
    <dgm:cxn modelId="{C5D9BF84-2ABC-4243-8A8D-B887A972E4A1}" type="presOf" srcId="{0D038590-7CE2-4BF3-8010-81BC5DFBF8F8}" destId="{24BE19B0-6261-48FA-A95D-29D12B4D2A02}" srcOrd="0" destOrd="0" presId="urn:microsoft.com/office/officeart/2005/8/layout/hierarchy6"/>
    <dgm:cxn modelId="{0078B889-8359-4E9F-8AB5-4513564677E0}" type="presOf" srcId="{561E6CE5-8C9F-423E-AAF3-5D8B19C30B08}" destId="{6259C92F-4063-408A-942A-15D3BC4B03D3}" srcOrd="0" destOrd="0" presId="urn:microsoft.com/office/officeart/2005/8/layout/hierarchy6"/>
    <dgm:cxn modelId="{4DD1E69F-4783-4ADE-BA8C-059D7DBA434C}" type="presOf" srcId="{7D07D61B-42E0-4175-91FD-16BE33C7B660}" destId="{F318B684-98E5-4280-9DB3-25B862A41D25}" srcOrd="0" destOrd="0" presId="urn:microsoft.com/office/officeart/2005/8/layout/hierarchy6"/>
    <dgm:cxn modelId="{4A29BEA3-3E21-4198-89BC-BD2034EF964C}" type="presOf" srcId="{6E81BDE2-26C7-4B95-BBDF-9F7DB3BEC370}" destId="{D752017E-5059-4BAE-8C4A-FADC2821ED0F}" srcOrd="0" destOrd="0" presId="urn:microsoft.com/office/officeart/2005/8/layout/hierarchy6"/>
    <dgm:cxn modelId="{773A0EA8-B4CF-4CD9-8324-54996435DAFC}" srcId="{E6D69791-984E-48EA-9DB6-1B48099EA935}" destId="{765E4B5D-A7E9-49F7-B175-328B0463B9B8}" srcOrd="0" destOrd="0" parTransId="{561E6CE5-8C9F-423E-AAF3-5D8B19C30B08}" sibTransId="{AA3FEDDE-16F3-492E-A826-A2E912033517}"/>
    <dgm:cxn modelId="{A2AC55A9-7AB4-4571-8D85-DF2371D2BDA5}" srcId="{675DE6D3-273B-45D9-A3F0-A358E3C0572C}" destId="{DF31FD96-99EB-47A4-BF63-CC72C3D1FA7C}" srcOrd="0" destOrd="0" parTransId="{38C19E6F-A49E-480E-B653-1B2742CCECC9}" sibTransId="{F1F93C8D-4DB0-4CDF-BA03-B28BA7E79BA8}"/>
    <dgm:cxn modelId="{EE2A61AA-196D-42B1-A162-34DE445AB1EC}" srcId="{B17C0357-DC9A-4867-B958-BC929D44D981}" destId="{2C9B8BC2-FB18-41CA-B226-E54BDADA5E1F}" srcOrd="0" destOrd="0" parTransId="{65ADE677-4B79-4A9D-B8B7-8F24DF84BB72}" sibTransId="{8FB7859E-A48B-4EB7-8D29-4537903F6F2F}"/>
    <dgm:cxn modelId="{126237B4-9CE2-4DFF-AC9F-944EC78C13D2}" srcId="{6E81BDE2-26C7-4B95-BBDF-9F7DB3BEC370}" destId="{3C97A985-E595-4C4A-A74C-4BC49CF5E311}" srcOrd="0" destOrd="0" parTransId="{A9D0AC9C-7978-4591-AF8E-0AA076942DF1}" sibTransId="{B097539A-3A45-4C58-8049-D0463984D2B3}"/>
    <dgm:cxn modelId="{52FF8CBB-A072-4FB1-AF68-CEE7DE633D5F}" type="presOf" srcId="{BDE638C6-2239-44EC-A951-EE851A45A126}" destId="{11C9510E-B17E-4683-B80F-CD0DBEDF17DC}" srcOrd="0" destOrd="0" presId="urn:microsoft.com/office/officeart/2005/8/layout/hierarchy6"/>
    <dgm:cxn modelId="{5F9A8CC4-67B6-40D5-AC57-19F632481A59}" type="presOf" srcId="{B65F9B59-DCE0-42F5-AD00-C7ADCD6AAAC7}" destId="{53B10666-0537-47CF-8193-7D63D3EBAF78}" srcOrd="0" destOrd="0" presId="urn:microsoft.com/office/officeart/2005/8/layout/hierarchy6"/>
    <dgm:cxn modelId="{3ADBABC7-6852-4AED-9C97-26853F005ADA}" type="presOf" srcId="{06BADC6A-B32C-4AF9-B8F2-527E793D63F7}" destId="{9D4BCE76-8E58-478D-A320-0C4644DE4BCE}" srcOrd="0" destOrd="0" presId="urn:microsoft.com/office/officeart/2005/8/layout/hierarchy6"/>
    <dgm:cxn modelId="{9205EFC7-DEC4-4727-B3D6-638E2D79BF76}" type="presOf" srcId="{765E4B5D-A7E9-49F7-B175-328B0463B9B8}" destId="{89E9B423-DD3F-4901-8903-F96B8658D01A}" srcOrd="0" destOrd="0" presId="urn:microsoft.com/office/officeart/2005/8/layout/hierarchy6"/>
    <dgm:cxn modelId="{A2D109C8-3C1C-4683-B9E7-DD619B361545}" type="presOf" srcId="{2C9B8BC2-FB18-41CA-B226-E54BDADA5E1F}" destId="{F01D14BF-17ED-4BFB-9479-85985B7362F9}" srcOrd="0" destOrd="0" presId="urn:microsoft.com/office/officeart/2005/8/layout/hierarchy6"/>
    <dgm:cxn modelId="{4B9EC8CD-0B8B-4453-9A9E-3F949006B23A}" srcId="{43239384-8249-4525-826F-83918126A133}" destId="{6ECDBE50-FCDD-4BBC-921E-1A6534995AC1}" srcOrd="1" destOrd="0" parTransId="{F69E754B-7BA7-4EC7-8ABD-39816B3D6269}" sibTransId="{F3DC6C73-38B7-43DB-9817-7D684AFAD5CA}"/>
    <dgm:cxn modelId="{316876D7-1181-4717-A098-81AE4DCF26A2}" type="presOf" srcId="{38C1D2C0-F3AB-48C9-910A-3C6DB5FB7970}" destId="{46A71F48-8FE6-42EB-A628-153BEDAD9894}" srcOrd="0" destOrd="0" presId="urn:microsoft.com/office/officeart/2005/8/layout/hierarchy6"/>
    <dgm:cxn modelId="{90E210DC-ED48-4CF6-9F60-989EA2BC865C}" type="presOf" srcId="{38C19E6F-A49E-480E-B653-1B2742CCECC9}" destId="{D8AE936C-A41D-436E-86D9-B63BE71AA9AA}" srcOrd="0" destOrd="0" presId="urn:microsoft.com/office/officeart/2005/8/layout/hierarchy6"/>
    <dgm:cxn modelId="{21130CDF-67D0-4EF4-8209-0124DF818073}" type="presOf" srcId="{52B100B5-E32F-4B0A-84B5-C1F21CB5CFEC}" destId="{838A20F9-B0A8-4E24-8BAF-3409DECEB0B4}" srcOrd="0" destOrd="0" presId="urn:microsoft.com/office/officeart/2005/8/layout/hierarchy6"/>
    <dgm:cxn modelId="{A3178FDF-EB8E-46AE-BD36-54EC17ED734B}" type="presOf" srcId="{4C6DF67F-607C-4224-B7DD-71113DA48702}" destId="{3B531D15-5850-4879-8C26-D859260742DC}" srcOrd="0" destOrd="0" presId="urn:microsoft.com/office/officeart/2005/8/layout/hierarchy6"/>
    <dgm:cxn modelId="{61ACDDE2-4723-4F2F-9974-29331A4A9543}" srcId="{3DA53714-0069-46EC-B53D-9FE1A7410F82}" destId="{E6D69791-984E-48EA-9DB6-1B48099EA935}" srcOrd="0" destOrd="0" parTransId="{52B100B5-E32F-4B0A-84B5-C1F21CB5CFEC}" sibTransId="{2E195F56-ECF9-49DF-8A9C-B84A00E448BB}"/>
    <dgm:cxn modelId="{D5188FEF-BF2F-4E5C-9539-07159831A484}" type="presOf" srcId="{3DA53714-0069-46EC-B53D-9FE1A7410F82}" destId="{1C490963-4A57-43CC-947B-6DFBBD6F3A22}" srcOrd="0" destOrd="0" presId="urn:microsoft.com/office/officeart/2005/8/layout/hierarchy6"/>
    <dgm:cxn modelId="{B22C26F1-38CC-405E-A01A-1D5B3139270A}" type="presOf" srcId="{E6D69791-984E-48EA-9DB6-1B48099EA935}" destId="{B41D29D7-6394-48A5-B63A-1D4516235DFC}" srcOrd="0" destOrd="0" presId="urn:microsoft.com/office/officeart/2005/8/layout/hierarchy6"/>
    <dgm:cxn modelId="{4BBFFEFA-63D8-4706-B449-E22F442F18E3}" srcId="{3DA53714-0069-46EC-B53D-9FE1A7410F82}" destId="{6E81BDE2-26C7-4B95-BBDF-9F7DB3BEC370}" srcOrd="1" destOrd="0" parTransId="{06BADC6A-B32C-4AF9-B8F2-527E793D63F7}" sibTransId="{778B77A3-81F7-4764-AB1E-CA9E12DC6B47}"/>
    <dgm:cxn modelId="{26F47F49-52A7-4D24-9028-E24A816AEE78}" type="presParOf" srcId="{079088CE-E277-41E3-B037-29E681651E0B}" destId="{ED8D4FDF-8EAC-4FF8-BA44-9794BE9CD0F8}" srcOrd="0" destOrd="0" presId="urn:microsoft.com/office/officeart/2005/8/layout/hierarchy6"/>
    <dgm:cxn modelId="{FB847D8C-78C8-4C32-94A9-6A2FADD46C5D}" type="presParOf" srcId="{ED8D4FDF-8EAC-4FF8-BA44-9794BE9CD0F8}" destId="{6D1823CA-992C-495B-8EC3-4BDFBB83BDEF}" srcOrd="0" destOrd="0" presId="urn:microsoft.com/office/officeart/2005/8/layout/hierarchy6"/>
    <dgm:cxn modelId="{360D1047-1AE7-4D7B-9B03-3EF286563394}" type="presParOf" srcId="{6D1823CA-992C-495B-8EC3-4BDFBB83BDEF}" destId="{E412ECEF-507B-43B8-B5A4-E24E8566C636}" srcOrd="0" destOrd="0" presId="urn:microsoft.com/office/officeart/2005/8/layout/hierarchy6"/>
    <dgm:cxn modelId="{55AF84EC-9B94-4ED0-AC22-468D3494EA9B}" type="presParOf" srcId="{E412ECEF-507B-43B8-B5A4-E24E8566C636}" destId="{33FF73BF-1608-42D9-B961-01ED59351DF7}" srcOrd="0" destOrd="0" presId="urn:microsoft.com/office/officeart/2005/8/layout/hierarchy6"/>
    <dgm:cxn modelId="{86A369EC-DC18-4835-BFDB-FCE2A325E1CE}" type="presParOf" srcId="{E412ECEF-507B-43B8-B5A4-E24E8566C636}" destId="{70C7CAE3-8E36-4A9C-B08B-BA49FDE3FAC5}" srcOrd="1" destOrd="0" presId="urn:microsoft.com/office/officeart/2005/8/layout/hierarchy6"/>
    <dgm:cxn modelId="{D6903BEC-6C27-46C9-9AC1-E516D2F9347C}" type="presParOf" srcId="{70C7CAE3-8E36-4A9C-B08B-BA49FDE3FAC5}" destId="{07723724-ED97-4AD6-97F4-8B7850BEE2F3}" srcOrd="0" destOrd="0" presId="urn:microsoft.com/office/officeart/2005/8/layout/hierarchy6"/>
    <dgm:cxn modelId="{FF498F02-2AB8-43D2-9629-8F4A10C00540}" type="presParOf" srcId="{70C7CAE3-8E36-4A9C-B08B-BA49FDE3FAC5}" destId="{73CF9197-28C9-4F01-8EBF-01141E80625D}" srcOrd="1" destOrd="0" presId="urn:microsoft.com/office/officeart/2005/8/layout/hierarchy6"/>
    <dgm:cxn modelId="{0FFFA355-0980-4E54-9195-B378847BBC52}" type="presParOf" srcId="{73CF9197-28C9-4F01-8EBF-01141E80625D}" destId="{1C490963-4A57-43CC-947B-6DFBBD6F3A22}" srcOrd="0" destOrd="0" presId="urn:microsoft.com/office/officeart/2005/8/layout/hierarchy6"/>
    <dgm:cxn modelId="{DEEA94CC-7C8E-405B-A54D-F097C4CC33A7}" type="presParOf" srcId="{73CF9197-28C9-4F01-8EBF-01141E80625D}" destId="{2A418D3C-6A1C-4EA0-8482-78CB304D2B96}" srcOrd="1" destOrd="0" presId="urn:microsoft.com/office/officeart/2005/8/layout/hierarchy6"/>
    <dgm:cxn modelId="{AE920FC7-8DB9-4D38-9B5F-FB8C5DA57C4B}" type="presParOf" srcId="{2A418D3C-6A1C-4EA0-8482-78CB304D2B96}" destId="{838A20F9-B0A8-4E24-8BAF-3409DECEB0B4}" srcOrd="0" destOrd="0" presId="urn:microsoft.com/office/officeart/2005/8/layout/hierarchy6"/>
    <dgm:cxn modelId="{53326806-E3AF-4303-BC6D-1906311AE2A6}" type="presParOf" srcId="{2A418D3C-6A1C-4EA0-8482-78CB304D2B96}" destId="{22A65691-A468-46A9-BFCB-7DEA5C49EF60}" srcOrd="1" destOrd="0" presId="urn:microsoft.com/office/officeart/2005/8/layout/hierarchy6"/>
    <dgm:cxn modelId="{6C8BE953-3010-4357-B45F-93E80FE1191D}" type="presParOf" srcId="{22A65691-A468-46A9-BFCB-7DEA5C49EF60}" destId="{B41D29D7-6394-48A5-B63A-1D4516235DFC}" srcOrd="0" destOrd="0" presId="urn:microsoft.com/office/officeart/2005/8/layout/hierarchy6"/>
    <dgm:cxn modelId="{B2143BD3-B675-441B-964A-518F73238712}" type="presParOf" srcId="{22A65691-A468-46A9-BFCB-7DEA5C49EF60}" destId="{CD700F43-B9A7-48D5-B463-1737E74273E7}" srcOrd="1" destOrd="0" presId="urn:microsoft.com/office/officeart/2005/8/layout/hierarchy6"/>
    <dgm:cxn modelId="{BDDF9219-9309-4BDB-9E6C-9D19F29C1B41}" type="presParOf" srcId="{CD700F43-B9A7-48D5-B463-1737E74273E7}" destId="{6259C92F-4063-408A-942A-15D3BC4B03D3}" srcOrd="0" destOrd="0" presId="urn:microsoft.com/office/officeart/2005/8/layout/hierarchy6"/>
    <dgm:cxn modelId="{53BB4B7E-0395-4B28-9F7F-C4841EDFD2E5}" type="presParOf" srcId="{CD700F43-B9A7-48D5-B463-1737E74273E7}" destId="{787F02F0-82E4-477D-91AB-993955C973CC}" srcOrd="1" destOrd="0" presId="urn:microsoft.com/office/officeart/2005/8/layout/hierarchy6"/>
    <dgm:cxn modelId="{FF29B08D-B079-4841-A52C-E581A210C8CB}" type="presParOf" srcId="{787F02F0-82E4-477D-91AB-993955C973CC}" destId="{89E9B423-DD3F-4901-8903-F96B8658D01A}" srcOrd="0" destOrd="0" presId="urn:microsoft.com/office/officeart/2005/8/layout/hierarchy6"/>
    <dgm:cxn modelId="{E2631103-19D4-4FDF-9F79-4FFDC3640137}" type="presParOf" srcId="{787F02F0-82E4-477D-91AB-993955C973CC}" destId="{71BD82AA-F363-47C3-B1B2-39A23900EDAF}" srcOrd="1" destOrd="0" presId="urn:microsoft.com/office/officeart/2005/8/layout/hierarchy6"/>
    <dgm:cxn modelId="{D211F44C-328C-4C58-8A9D-58A911B3C60F}" type="presParOf" srcId="{CD700F43-B9A7-48D5-B463-1737E74273E7}" destId="{3093B8C8-8B5C-44AE-BEF8-ECBC98175759}" srcOrd="2" destOrd="0" presId="urn:microsoft.com/office/officeart/2005/8/layout/hierarchy6"/>
    <dgm:cxn modelId="{DC196523-DE44-4B89-81A8-6F8C31E7FE47}" type="presParOf" srcId="{CD700F43-B9A7-48D5-B463-1737E74273E7}" destId="{50F40509-E237-4BA2-9824-FF89CB8BC854}" srcOrd="3" destOrd="0" presId="urn:microsoft.com/office/officeart/2005/8/layout/hierarchy6"/>
    <dgm:cxn modelId="{30225A34-D38A-491E-A209-8EB000919C9E}" type="presParOf" srcId="{50F40509-E237-4BA2-9824-FF89CB8BC854}" destId="{46A71F48-8FE6-42EB-A628-153BEDAD9894}" srcOrd="0" destOrd="0" presId="urn:microsoft.com/office/officeart/2005/8/layout/hierarchy6"/>
    <dgm:cxn modelId="{49EB580E-E360-4F9D-9EFA-22802B1E7F27}" type="presParOf" srcId="{50F40509-E237-4BA2-9824-FF89CB8BC854}" destId="{9A961F6C-70C4-48FF-B689-B3969BEAFFD8}" srcOrd="1" destOrd="0" presId="urn:microsoft.com/office/officeart/2005/8/layout/hierarchy6"/>
    <dgm:cxn modelId="{2FED1340-4D0D-4079-9C21-748AD67B09CF}" type="presParOf" srcId="{CD700F43-B9A7-48D5-B463-1737E74273E7}" destId="{11C9510E-B17E-4683-B80F-CD0DBEDF17DC}" srcOrd="4" destOrd="0" presId="urn:microsoft.com/office/officeart/2005/8/layout/hierarchy6"/>
    <dgm:cxn modelId="{EB78A554-7E56-471C-BB34-AFB93ACC447F}" type="presParOf" srcId="{CD700F43-B9A7-48D5-B463-1737E74273E7}" destId="{10ECAA44-F4C7-41BC-B799-769799506AF5}" srcOrd="5" destOrd="0" presId="urn:microsoft.com/office/officeart/2005/8/layout/hierarchy6"/>
    <dgm:cxn modelId="{B29B2CB2-1529-4EE8-AEE6-0F3E5ADDB81E}" type="presParOf" srcId="{10ECAA44-F4C7-41BC-B799-769799506AF5}" destId="{F318B684-98E5-4280-9DB3-25B862A41D25}" srcOrd="0" destOrd="0" presId="urn:microsoft.com/office/officeart/2005/8/layout/hierarchy6"/>
    <dgm:cxn modelId="{A895403B-CDCE-4A7D-B8B6-E5FCF2BFDC1B}" type="presParOf" srcId="{10ECAA44-F4C7-41BC-B799-769799506AF5}" destId="{E2C1C283-71ED-4CAD-9FEB-C22291762C71}" srcOrd="1" destOrd="0" presId="urn:microsoft.com/office/officeart/2005/8/layout/hierarchy6"/>
    <dgm:cxn modelId="{7F179158-872F-4804-8D66-793505A0ED8C}" type="presParOf" srcId="{2A418D3C-6A1C-4EA0-8482-78CB304D2B96}" destId="{9D4BCE76-8E58-478D-A320-0C4644DE4BCE}" srcOrd="2" destOrd="0" presId="urn:microsoft.com/office/officeart/2005/8/layout/hierarchy6"/>
    <dgm:cxn modelId="{3D39527D-AB7E-4BB1-BEDC-06EA9DA2D618}" type="presParOf" srcId="{2A418D3C-6A1C-4EA0-8482-78CB304D2B96}" destId="{9B39378B-01B5-4D43-B9CE-3447B0CAC04E}" srcOrd="3" destOrd="0" presId="urn:microsoft.com/office/officeart/2005/8/layout/hierarchy6"/>
    <dgm:cxn modelId="{5C020071-27B9-403D-8E40-C2ADC2057D55}" type="presParOf" srcId="{9B39378B-01B5-4D43-B9CE-3447B0CAC04E}" destId="{D752017E-5059-4BAE-8C4A-FADC2821ED0F}" srcOrd="0" destOrd="0" presId="urn:microsoft.com/office/officeart/2005/8/layout/hierarchy6"/>
    <dgm:cxn modelId="{508C0BC1-B7A6-4ECD-A3A9-9A0B2A0A8567}" type="presParOf" srcId="{9B39378B-01B5-4D43-B9CE-3447B0CAC04E}" destId="{BAE71B56-4786-4982-AB13-E677525152E1}" srcOrd="1" destOrd="0" presId="urn:microsoft.com/office/officeart/2005/8/layout/hierarchy6"/>
    <dgm:cxn modelId="{C840C817-E2A9-478F-B7E9-85B2802E5720}" type="presParOf" srcId="{BAE71B56-4786-4982-AB13-E677525152E1}" destId="{A2BEB480-8FE2-42ED-A7A8-51A594029C70}" srcOrd="0" destOrd="0" presId="urn:microsoft.com/office/officeart/2005/8/layout/hierarchy6"/>
    <dgm:cxn modelId="{C9737F1F-BE35-41A4-88AE-C46D5A7D2F12}" type="presParOf" srcId="{BAE71B56-4786-4982-AB13-E677525152E1}" destId="{D8ABB6F0-54A2-4BB8-9EDD-93127E6EFE16}" srcOrd="1" destOrd="0" presId="urn:microsoft.com/office/officeart/2005/8/layout/hierarchy6"/>
    <dgm:cxn modelId="{2E93A3C1-DF8A-44F4-BFD8-1440B0723587}" type="presParOf" srcId="{D8ABB6F0-54A2-4BB8-9EDD-93127E6EFE16}" destId="{E2F077FA-B9E7-42F3-B030-4A448AC84EF8}" srcOrd="0" destOrd="0" presId="urn:microsoft.com/office/officeart/2005/8/layout/hierarchy6"/>
    <dgm:cxn modelId="{ED3D5342-5CBE-4A7A-A7DA-13DDDCA51AAB}" type="presParOf" srcId="{D8ABB6F0-54A2-4BB8-9EDD-93127E6EFE16}" destId="{2AF7F1E3-2401-40E6-8731-3F46EBD899E3}" srcOrd="1" destOrd="0" presId="urn:microsoft.com/office/officeart/2005/8/layout/hierarchy6"/>
    <dgm:cxn modelId="{5517FE16-DD9F-4A85-9849-AACCA2E43F9B}" type="presParOf" srcId="{2AF7F1E3-2401-40E6-8731-3F46EBD899E3}" destId="{3B531D15-5850-4879-8C26-D859260742DC}" srcOrd="0" destOrd="0" presId="urn:microsoft.com/office/officeart/2005/8/layout/hierarchy6"/>
    <dgm:cxn modelId="{0C4F4DD3-619F-4E44-A907-6EDC5AF2E25C}" type="presParOf" srcId="{2AF7F1E3-2401-40E6-8731-3F46EBD899E3}" destId="{8576D8E7-E924-43F2-B53F-8E204B97B85B}" srcOrd="1" destOrd="0" presId="urn:microsoft.com/office/officeart/2005/8/layout/hierarchy6"/>
    <dgm:cxn modelId="{0FCE5FE7-4F1C-45FD-9AAD-31489CE9BFAA}" type="presParOf" srcId="{8576D8E7-E924-43F2-B53F-8E204B97B85B}" destId="{53B10666-0537-47CF-8193-7D63D3EBAF78}" srcOrd="0" destOrd="0" presId="urn:microsoft.com/office/officeart/2005/8/layout/hierarchy6"/>
    <dgm:cxn modelId="{721984BE-11E9-4DB7-85E5-3A5033F09CA8}" type="presParOf" srcId="{8576D8E7-E924-43F2-B53F-8E204B97B85B}" destId="{90747DBA-6278-4422-89BD-F9532C69DB41}" srcOrd="1" destOrd="0" presId="urn:microsoft.com/office/officeart/2005/8/layout/hierarchy6"/>
    <dgm:cxn modelId="{8D8624E7-5998-4EBC-A121-BAAAA1C77DD7}" type="presParOf" srcId="{BAE71B56-4786-4982-AB13-E677525152E1}" destId="{6F6107A3-5BC9-4A57-93B6-C6D8714BBD7B}" srcOrd="2" destOrd="0" presId="urn:microsoft.com/office/officeart/2005/8/layout/hierarchy6"/>
    <dgm:cxn modelId="{1D3362B1-EE1B-4606-B98C-C5B6DB4BB0F0}" type="presParOf" srcId="{BAE71B56-4786-4982-AB13-E677525152E1}" destId="{64EFE6D8-D93A-4043-93B5-B0BFBCDB706C}" srcOrd="3" destOrd="0" presId="urn:microsoft.com/office/officeart/2005/8/layout/hierarchy6"/>
    <dgm:cxn modelId="{6CA3831A-D99F-4319-9A86-16A2DA5C7D56}" type="presParOf" srcId="{64EFE6D8-D93A-4043-93B5-B0BFBCDB706C}" destId="{5151773E-FBB2-4BF2-9176-16C32E54655B}" srcOrd="0" destOrd="0" presId="urn:microsoft.com/office/officeart/2005/8/layout/hierarchy6"/>
    <dgm:cxn modelId="{824B0E99-7B85-4D1F-93F6-B171BDAF828B}" type="presParOf" srcId="{64EFE6D8-D93A-4043-93B5-B0BFBCDB706C}" destId="{D5A52398-D4EE-44E5-A103-D7A5A6DAA99B}" srcOrd="1" destOrd="0" presId="urn:microsoft.com/office/officeart/2005/8/layout/hierarchy6"/>
    <dgm:cxn modelId="{783D4160-D26F-42C7-97E3-5271114EEBC5}" type="presParOf" srcId="{D5A52398-D4EE-44E5-A103-D7A5A6DAA99B}" destId="{2CDDE735-DE86-495A-9B43-937EF25AEC1F}" srcOrd="0" destOrd="0" presId="urn:microsoft.com/office/officeart/2005/8/layout/hierarchy6"/>
    <dgm:cxn modelId="{E2D2AEE1-D916-446E-AAD1-5C84A7E41D2A}" type="presParOf" srcId="{D5A52398-D4EE-44E5-A103-D7A5A6DAA99B}" destId="{0B5B5A05-AAA6-4518-AA50-6B5E7619AB54}" srcOrd="1" destOrd="0" presId="urn:microsoft.com/office/officeart/2005/8/layout/hierarchy6"/>
    <dgm:cxn modelId="{1EA61E85-C2CE-4BAD-981E-B01B384C9BBB}" type="presParOf" srcId="{0B5B5A05-AAA6-4518-AA50-6B5E7619AB54}" destId="{F01D14BF-17ED-4BFB-9479-85985B7362F9}" srcOrd="0" destOrd="0" presId="urn:microsoft.com/office/officeart/2005/8/layout/hierarchy6"/>
    <dgm:cxn modelId="{6D38A739-FB56-4A84-BFB5-A3AC348B7C24}" type="presParOf" srcId="{0B5B5A05-AAA6-4518-AA50-6B5E7619AB54}" destId="{958D6453-D9CA-4744-AF69-496812D2A05D}" srcOrd="1" destOrd="0" presId="urn:microsoft.com/office/officeart/2005/8/layout/hierarchy6"/>
    <dgm:cxn modelId="{CA501E99-77C2-4499-9428-20C2C46D4EDA}" type="presParOf" srcId="{70C7CAE3-8E36-4A9C-B08B-BA49FDE3FAC5}" destId="{61FE234B-5F2B-406E-A76F-2D09A5433ED8}" srcOrd="2" destOrd="0" presId="urn:microsoft.com/office/officeart/2005/8/layout/hierarchy6"/>
    <dgm:cxn modelId="{C5677C55-3BD3-4C8D-B81C-BFF5F76443EB}" type="presParOf" srcId="{70C7CAE3-8E36-4A9C-B08B-BA49FDE3FAC5}" destId="{A3E2AA10-6495-435B-826C-B836B9C6C037}" srcOrd="3" destOrd="0" presId="urn:microsoft.com/office/officeart/2005/8/layout/hierarchy6"/>
    <dgm:cxn modelId="{1F596B04-1878-4F95-A0C7-517D26205FD1}" type="presParOf" srcId="{A3E2AA10-6495-435B-826C-B836B9C6C037}" destId="{8A9465C9-7912-495A-AA0F-FCC8A8578288}" srcOrd="0" destOrd="0" presId="urn:microsoft.com/office/officeart/2005/8/layout/hierarchy6"/>
    <dgm:cxn modelId="{77636C16-E9FA-4F82-A2E2-5D7EC1B3BCFF}" type="presParOf" srcId="{A3E2AA10-6495-435B-826C-B836B9C6C037}" destId="{19454BF6-7256-4833-A52A-1FAC420861BB}" srcOrd="1" destOrd="0" presId="urn:microsoft.com/office/officeart/2005/8/layout/hierarchy6"/>
    <dgm:cxn modelId="{49C40176-3AE3-459D-B3CD-5D9E99CCB2C7}" type="presParOf" srcId="{19454BF6-7256-4833-A52A-1FAC420861BB}" destId="{7B598242-6427-4D96-B302-5CCD4F9A83C8}" srcOrd="0" destOrd="0" presId="urn:microsoft.com/office/officeart/2005/8/layout/hierarchy6"/>
    <dgm:cxn modelId="{5CF356AC-4649-4B57-8B23-BFE0B8DA9A7B}" type="presParOf" srcId="{19454BF6-7256-4833-A52A-1FAC420861BB}" destId="{F60AE390-40A8-4779-BD4A-B5CCF4AB6154}" srcOrd="1" destOrd="0" presId="urn:microsoft.com/office/officeart/2005/8/layout/hierarchy6"/>
    <dgm:cxn modelId="{E5C36CF7-8645-4C20-991C-139245D18B2C}" type="presParOf" srcId="{F60AE390-40A8-4779-BD4A-B5CCF4AB6154}" destId="{D232EC8D-1E87-4564-9F46-0EE567E22EAB}" srcOrd="0" destOrd="0" presId="urn:microsoft.com/office/officeart/2005/8/layout/hierarchy6"/>
    <dgm:cxn modelId="{5FFD276F-4774-47F1-B033-B842911CED53}" type="presParOf" srcId="{F60AE390-40A8-4779-BD4A-B5CCF4AB6154}" destId="{D50D68BD-3F85-4CF5-8730-B2353059A63B}" srcOrd="1" destOrd="0" presId="urn:microsoft.com/office/officeart/2005/8/layout/hierarchy6"/>
    <dgm:cxn modelId="{6358062D-FE66-4690-9097-D15C800DFBD7}" type="presParOf" srcId="{D50D68BD-3F85-4CF5-8730-B2353059A63B}" destId="{D8AE936C-A41D-436E-86D9-B63BE71AA9AA}" srcOrd="0" destOrd="0" presId="urn:microsoft.com/office/officeart/2005/8/layout/hierarchy6"/>
    <dgm:cxn modelId="{85306462-9E98-47C6-9299-A298C4D5639E}" type="presParOf" srcId="{D50D68BD-3F85-4CF5-8730-B2353059A63B}" destId="{EA2158C9-F60E-4878-A9E9-9E6F2EF60D71}" srcOrd="1" destOrd="0" presId="urn:microsoft.com/office/officeart/2005/8/layout/hierarchy6"/>
    <dgm:cxn modelId="{866FFBB0-6268-466C-B929-FE4D473CA1B3}" type="presParOf" srcId="{EA2158C9-F60E-4878-A9E9-9E6F2EF60D71}" destId="{B0D95B87-AFFE-4E72-B51B-1CCCC20010CA}" srcOrd="0" destOrd="0" presId="urn:microsoft.com/office/officeart/2005/8/layout/hierarchy6"/>
    <dgm:cxn modelId="{6F158D23-CCE2-4BEF-B6EE-3D55BE9A82B8}" type="presParOf" srcId="{EA2158C9-F60E-4878-A9E9-9E6F2EF60D71}" destId="{8777958A-EC6F-47ED-8D57-FCF2CB82DC8E}" srcOrd="1" destOrd="0" presId="urn:microsoft.com/office/officeart/2005/8/layout/hierarchy6"/>
    <dgm:cxn modelId="{ACD0D85B-91CB-4983-B666-E4864A7A4D06}" type="presParOf" srcId="{19454BF6-7256-4833-A52A-1FAC420861BB}" destId="{48ED4523-7862-4C8B-8F9F-C82E4FFFD6CF}" srcOrd="2" destOrd="0" presId="urn:microsoft.com/office/officeart/2005/8/layout/hierarchy6"/>
    <dgm:cxn modelId="{3B0A85B5-060C-416C-AF68-D80FC9471310}" type="presParOf" srcId="{19454BF6-7256-4833-A52A-1FAC420861BB}" destId="{C83E007A-B2E8-439F-AC96-97D9CAAEC0E6}" srcOrd="3" destOrd="0" presId="urn:microsoft.com/office/officeart/2005/8/layout/hierarchy6"/>
    <dgm:cxn modelId="{5D63ECFD-05D1-4414-AC0A-0FD3BB6BCAB8}" type="presParOf" srcId="{C83E007A-B2E8-439F-AC96-97D9CAAEC0E6}" destId="{24BE19B0-6261-48FA-A95D-29D12B4D2A02}" srcOrd="0" destOrd="0" presId="urn:microsoft.com/office/officeart/2005/8/layout/hierarchy6"/>
    <dgm:cxn modelId="{573C9DE6-117A-4232-9827-476370EF829C}" type="presParOf" srcId="{C83E007A-B2E8-439F-AC96-97D9CAAEC0E6}" destId="{59CECD77-D866-4714-9986-31F2DB59C483}" srcOrd="1" destOrd="0" presId="urn:microsoft.com/office/officeart/2005/8/layout/hierarchy6"/>
    <dgm:cxn modelId="{36637D16-678F-40B9-90D0-224C25E035A4}" type="presParOf" srcId="{59CECD77-D866-4714-9986-31F2DB59C483}" destId="{1CBB6FFD-CEE8-4A53-9635-F400B3C99E3D}" srcOrd="0" destOrd="0" presId="urn:microsoft.com/office/officeart/2005/8/layout/hierarchy6"/>
    <dgm:cxn modelId="{2FE4B8DF-F617-4A75-9992-89611DD76B65}" type="presParOf" srcId="{59CECD77-D866-4714-9986-31F2DB59C483}" destId="{B876555C-BB86-49C1-ADDF-2170ADE5BC7E}" srcOrd="1" destOrd="0" presId="urn:microsoft.com/office/officeart/2005/8/layout/hierarchy6"/>
    <dgm:cxn modelId="{41B51A3F-C237-452C-BEC9-57C080CDF06D}" type="presParOf" srcId="{B876555C-BB86-49C1-ADDF-2170ADE5BC7E}" destId="{087EE262-378F-46E0-91E2-EBD4B948DF55}" srcOrd="0" destOrd="0" presId="urn:microsoft.com/office/officeart/2005/8/layout/hierarchy6"/>
    <dgm:cxn modelId="{C98AAD3C-9949-4684-A9C6-35F388E81F24}" type="presParOf" srcId="{B876555C-BB86-49C1-ADDF-2170ADE5BC7E}" destId="{00719AA9-04D6-4B76-BBE9-B5C76B7DB497}" srcOrd="1" destOrd="0" presId="urn:microsoft.com/office/officeart/2005/8/layout/hierarchy6"/>
    <dgm:cxn modelId="{BDA2C3D6-C856-48F8-B903-690DB723E13E}" type="presParOf" srcId="{079088CE-E277-41E3-B037-29E681651E0B}" destId="{C3EAA2B4-3D66-4E87-B729-B5FE135EEA3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F73BF-1608-42D9-B961-01ED59351DF7}">
      <dsp:nvSpPr>
        <dsp:cNvPr id="0" name=""/>
        <dsp:cNvSpPr/>
      </dsp:nvSpPr>
      <dsp:spPr>
        <a:xfrm>
          <a:off x="6218090" y="60"/>
          <a:ext cx="1077596" cy="7183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Generative Models</a:t>
          </a:r>
        </a:p>
      </dsp:txBody>
      <dsp:txXfrm>
        <a:off x="6239131" y="21101"/>
        <a:ext cx="1035514" cy="676315"/>
      </dsp:txXfrm>
    </dsp:sp>
    <dsp:sp modelId="{07723724-ED97-4AD6-97F4-8B7850BEE2F3}">
      <dsp:nvSpPr>
        <dsp:cNvPr id="0" name=""/>
        <dsp:cNvSpPr/>
      </dsp:nvSpPr>
      <dsp:spPr>
        <a:xfrm>
          <a:off x="4480465" y="718458"/>
          <a:ext cx="2276422" cy="287359"/>
        </a:xfrm>
        <a:custGeom>
          <a:avLst/>
          <a:gdLst/>
          <a:ahLst/>
          <a:cxnLst/>
          <a:rect l="0" t="0" r="0" b="0"/>
          <a:pathLst>
            <a:path>
              <a:moveTo>
                <a:pt x="2276422" y="0"/>
              </a:moveTo>
              <a:lnTo>
                <a:pt x="2276422" y="143679"/>
              </a:lnTo>
              <a:lnTo>
                <a:pt x="0" y="143679"/>
              </a:lnTo>
              <a:lnTo>
                <a:pt x="0" y="287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90963-4A57-43CC-947B-6DFBBD6F3A22}">
      <dsp:nvSpPr>
        <dsp:cNvPr id="0" name=""/>
        <dsp:cNvSpPr/>
      </dsp:nvSpPr>
      <dsp:spPr>
        <a:xfrm>
          <a:off x="3941667" y="1005817"/>
          <a:ext cx="1077596" cy="7183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highlight>
                <a:srgbClr val="FFFF00"/>
              </a:highlight>
            </a:rPr>
            <a:t>Explicit density</a:t>
          </a:r>
        </a:p>
      </dsp:txBody>
      <dsp:txXfrm>
        <a:off x="3962708" y="1026858"/>
        <a:ext cx="1035514" cy="676315"/>
      </dsp:txXfrm>
    </dsp:sp>
    <dsp:sp modelId="{838A20F9-B0A8-4E24-8BAF-3409DECEB0B4}">
      <dsp:nvSpPr>
        <dsp:cNvPr id="0" name=""/>
        <dsp:cNvSpPr/>
      </dsp:nvSpPr>
      <dsp:spPr>
        <a:xfrm>
          <a:off x="2729371" y="1724215"/>
          <a:ext cx="1751094" cy="287359"/>
        </a:xfrm>
        <a:custGeom>
          <a:avLst/>
          <a:gdLst/>
          <a:ahLst/>
          <a:cxnLst/>
          <a:rect l="0" t="0" r="0" b="0"/>
          <a:pathLst>
            <a:path>
              <a:moveTo>
                <a:pt x="1751094" y="0"/>
              </a:moveTo>
              <a:lnTo>
                <a:pt x="1751094" y="143679"/>
              </a:lnTo>
              <a:lnTo>
                <a:pt x="0" y="143679"/>
              </a:lnTo>
              <a:lnTo>
                <a:pt x="0"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1D29D7-6394-48A5-B63A-1D4516235DFC}">
      <dsp:nvSpPr>
        <dsp:cNvPr id="0" name=""/>
        <dsp:cNvSpPr/>
      </dsp:nvSpPr>
      <dsp:spPr>
        <a:xfrm>
          <a:off x="2190572" y="2011574"/>
          <a:ext cx="1077596" cy="7183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highlight>
                <a:srgbClr val="FFFF00"/>
              </a:highlight>
            </a:rPr>
            <a:t>Tractable Density</a:t>
          </a:r>
        </a:p>
      </dsp:txBody>
      <dsp:txXfrm>
        <a:off x="2211613" y="2032615"/>
        <a:ext cx="1035514" cy="676315"/>
      </dsp:txXfrm>
    </dsp:sp>
    <dsp:sp modelId="{6259C92F-4063-408A-942A-15D3BC4B03D3}">
      <dsp:nvSpPr>
        <dsp:cNvPr id="0" name=""/>
        <dsp:cNvSpPr/>
      </dsp:nvSpPr>
      <dsp:spPr>
        <a:xfrm>
          <a:off x="1328495" y="2729972"/>
          <a:ext cx="1400875" cy="287359"/>
        </a:xfrm>
        <a:custGeom>
          <a:avLst/>
          <a:gdLst/>
          <a:ahLst/>
          <a:cxnLst/>
          <a:rect l="0" t="0" r="0" b="0"/>
          <a:pathLst>
            <a:path>
              <a:moveTo>
                <a:pt x="1400875" y="0"/>
              </a:moveTo>
              <a:lnTo>
                <a:pt x="1400875" y="143679"/>
              </a:lnTo>
              <a:lnTo>
                <a:pt x="0" y="143679"/>
              </a:lnTo>
              <a:lnTo>
                <a:pt x="0"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E9B423-DD3F-4901-8903-F96B8658D01A}">
      <dsp:nvSpPr>
        <dsp:cNvPr id="0" name=""/>
        <dsp:cNvSpPr/>
      </dsp:nvSpPr>
      <dsp:spPr>
        <a:xfrm>
          <a:off x="789697" y="3017331"/>
          <a:ext cx="1077596" cy="718397"/>
        </a:xfrm>
        <a:prstGeom prst="roundRect">
          <a:avLst>
            <a:gd name="adj" fmla="val 10000"/>
          </a:avLst>
        </a:prstGeom>
        <a:noFill/>
        <a:ln>
          <a:solidFill>
            <a:srgbClr val="9DAED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err="1">
              <a:highlight>
                <a:srgbClr val="FFFF00"/>
              </a:highlight>
            </a:rPr>
            <a:t>PixelRNN</a:t>
          </a:r>
          <a:r>
            <a:rPr lang="en-US" sz="1200" kern="1200" dirty="0">
              <a:highlight>
                <a:srgbClr val="FFFF00"/>
              </a:highlight>
            </a:rPr>
            <a:t>/</a:t>
          </a:r>
          <a:r>
            <a:rPr lang="en-US" sz="1200" b="1" kern="1200" dirty="0">
              <a:highlight>
                <a:srgbClr val="FFFF00"/>
              </a:highlight>
            </a:rPr>
            <a:t>CNN</a:t>
          </a:r>
          <a:r>
            <a:rPr lang="en-US" sz="1200" kern="1200" dirty="0">
              <a:highlight>
                <a:srgbClr val="FFFF00"/>
              </a:highlight>
            </a:rPr>
            <a:t> and </a:t>
          </a:r>
          <a:r>
            <a:rPr lang="en-US" sz="1200" b="1" kern="1200" dirty="0" err="1">
              <a:highlight>
                <a:srgbClr val="FFFF00"/>
              </a:highlight>
            </a:rPr>
            <a:t>Wavenet</a:t>
          </a:r>
          <a:endParaRPr lang="en-US" sz="1200" b="1" kern="1200" dirty="0">
            <a:highlight>
              <a:srgbClr val="FFFF00"/>
            </a:highlight>
          </a:endParaRPr>
        </a:p>
      </dsp:txBody>
      <dsp:txXfrm>
        <a:off x="810738" y="3038372"/>
        <a:ext cx="1035514" cy="676315"/>
      </dsp:txXfrm>
    </dsp:sp>
    <dsp:sp modelId="{3093B8C8-8B5C-44AE-BEF8-ECBC98175759}">
      <dsp:nvSpPr>
        <dsp:cNvPr id="0" name=""/>
        <dsp:cNvSpPr/>
      </dsp:nvSpPr>
      <dsp:spPr>
        <a:xfrm>
          <a:off x="2683651" y="2729972"/>
          <a:ext cx="91440" cy="287359"/>
        </a:xfrm>
        <a:custGeom>
          <a:avLst/>
          <a:gdLst/>
          <a:ahLst/>
          <a:cxnLst/>
          <a:rect l="0" t="0" r="0" b="0"/>
          <a:pathLst>
            <a:path>
              <a:moveTo>
                <a:pt x="45720" y="0"/>
              </a:moveTo>
              <a:lnTo>
                <a:pt x="45720"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A71F48-8FE6-42EB-A628-153BEDAD9894}">
      <dsp:nvSpPr>
        <dsp:cNvPr id="0" name=""/>
        <dsp:cNvSpPr/>
      </dsp:nvSpPr>
      <dsp:spPr>
        <a:xfrm>
          <a:off x="2190572" y="3017331"/>
          <a:ext cx="1077596" cy="718397"/>
        </a:xfrm>
        <a:prstGeom prst="roundRect">
          <a:avLst>
            <a:gd name="adj" fmla="val 10000"/>
          </a:avLst>
        </a:prstGeom>
        <a:noFill/>
        <a:ln>
          <a:solidFill>
            <a:srgbClr val="9DAED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NADE</a:t>
          </a:r>
        </a:p>
      </dsp:txBody>
      <dsp:txXfrm>
        <a:off x="2211613" y="3038372"/>
        <a:ext cx="1035514" cy="676315"/>
      </dsp:txXfrm>
    </dsp:sp>
    <dsp:sp modelId="{11C9510E-B17E-4683-B80F-CD0DBEDF17DC}">
      <dsp:nvSpPr>
        <dsp:cNvPr id="0" name=""/>
        <dsp:cNvSpPr/>
      </dsp:nvSpPr>
      <dsp:spPr>
        <a:xfrm>
          <a:off x="2729371" y="2729972"/>
          <a:ext cx="1400875" cy="287359"/>
        </a:xfrm>
        <a:custGeom>
          <a:avLst/>
          <a:gdLst/>
          <a:ahLst/>
          <a:cxnLst/>
          <a:rect l="0" t="0" r="0" b="0"/>
          <a:pathLst>
            <a:path>
              <a:moveTo>
                <a:pt x="0" y="0"/>
              </a:moveTo>
              <a:lnTo>
                <a:pt x="0" y="143679"/>
              </a:lnTo>
              <a:lnTo>
                <a:pt x="1400875" y="143679"/>
              </a:lnTo>
              <a:lnTo>
                <a:pt x="1400875"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18B684-98E5-4280-9DB3-25B862A41D25}">
      <dsp:nvSpPr>
        <dsp:cNvPr id="0" name=""/>
        <dsp:cNvSpPr/>
      </dsp:nvSpPr>
      <dsp:spPr>
        <a:xfrm>
          <a:off x="3591448" y="3017331"/>
          <a:ext cx="1077596" cy="718397"/>
        </a:xfrm>
        <a:prstGeom prst="roundRect">
          <a:avLst>
            <a:gd name="adj" fmla="val 10000"/>
          </a:avLst>
        </a:prstGeom>
        <a:noFill/>
        <a:ln>
          <a:solidFill>
            <a:srgbClr val="9DAED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MADE</a:t>
          </a:r>
        </a:p>
      </dsp:txBody>
      <dsp:txXfrm>
        <a:off x="3612489" y="3038372"/>
        <a:ext cx="1035514" cy="676315"/>
      </dsp:txXfrm>
    </dsp:sp>
    <dsp:sp modelId="{9D4BCE76-8E58-478D-A320-0C4644DE4BCE}">
      <dsp:nvSpPr>
        <dsp:cNvPr id="0" name=""/>
        <dsp:cNvSpPr/>
      </dsp:nvSpPr>
      <dsp:spPr>
        <a:xfrm>
          <a:off x="4480465" y="1724215"/>
          <a:ext cx="1751094" cy="287359"/>
        </a:xfrm>
        <a:custGeom>
          <a:avLst/>
          <a:gdLst/>
          <a:ahLst/>
          <a:cxnLst/>
          <a:rect l="0" t="0" r="0" b="0"/>
          <a:pathLst>
            <a:path>
              <a:moveTo>
                <a:pt x="0" y="0"/>
              </a:moveTo>
              <a:lnTo>
                <a:pt x="0" y="143679"/>
              </a:lnTo>
              <a:lnTo>
                <a:pt x="1751094" y="143679"/>
              </a:lnTo>
              <a:lnTo>
                <a:pt x="1751094"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52017E-5059-4BAE-8C4A-FADC2821ED0F}">
      <dsp:nvSpPr>
        <dsp:cNvPr id="0" name=""/>
        <dsp:cNvSpPr/>
      </dsp:nvSpPr>
      <dsp:spPr>
        <a:xfrm>
          <a:off x="5692761" y="2011574"/>
          <a:ext cx="1077596" cy="7183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Approximate Density</a:t>
          </a:r>
        </a:p>
      </dsp:txBody>
      <dsp:txXfrm>
        <a:off x="5713802" y="2032615"/>
        <a:ext cx="1035514" cy="676315"/>
      </dsp:txXfrm>
    </dsp:sp>
    <dsp:sp modelId="{A2BEB480-8FE2-42ED-A7A8-51A594029C70}">
      <dsp:nvSpPr>
        <dsp:cNvPr id="0" name=""/>
        <dsp:cNvSpPr/>
      </dsp:nvSpPr>
      <dsp:spPr>
        <a:xfrm>
          <a:off x="5531122" y="2729972"/>
          <a:ext cx="700437" cy="287359"/>
        </a:xfrm>
        <a:custGeom>
          <a:avLst/>
          <a:gdLst/>
          <a:ahLst/>
          <a:cxnLst/>
          <a:rect l="0" t="0" r="0" b="0"/>
          <a:pathLst>
            <a:path>
              <a:moveTo>
                <a:pt x="700437" y="0"/>
              </a:moveTo>
              <a:lnTo>
                <a:pt x="700437" y="143679"/>
              </a:lnTo>
              <a:lnTo>
                <a:pt x="0" y="143679"/>
              </a:lnTo>
              <a:lnTo>
                <a:pt x="0"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077FA-B9E7-42F3-B030-4A448AC84EF8}">
      <dsp:nvSpPr>
        <dsp:cNvPr id="0" name=""/>
        <dsp:cNvSpPr/>
      </dsp:nvSpPr>
      <dsp:spPr>
        <a:xfrm>
          <a:off x="4992324" y="3017331"/>
          <a:ext cx="1077596" cy="7183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Variational</a:t>
          </a:r>
        </a:p>
      </dsp:txBody>
      <dsp:txXfrm>
        <a:off x="5013365" y="3038372"/>
        <a:ext cx="1035514" cy="676315"/>
      </dsp:txXfrm>
    </dsp:sp>
    <dsp:sp modelId="{3B531D15-5850-4879-8C26-D859260742DC}">
      <dsp:nvSpPr>
        <dsp:cNvPr id="0" name=""/>
        <dsp:cNvSpPr/>
      </dsp:nvSpPr>
      <dsp:spPr>
        <a:xfrm>
          <a:off x="5485402" y="3735729"/>
          <a:ext cx="91440" cy="287359"/>
        </a:xfrm>
        <a:custGeom>
          <a:avLst/>
          <a:gdLst/>
          <a:ahLst/>
          <a:cxnLst/>
          <a:rect l="0" t="0" r="0" b="0"/>
          <a:pathLst>
            <a:path>
              <a:moveTo>
                <a:pt x="45720" y="0"/>
              </a:moveTo>
              <a:lnTo>
                <a:pt x="45720"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B10666-0537-47CF-8193-7D63D3EBAF78}">
      <dsp:nvSpPr>
        <dsp:cNvPr id="0" name=""/>
        <dsp:cNvSpPr/>
      </dsp:nvSpPr>
      <dsp:spPr>
        <a:xfrm>
          <a:off x="4992324" y="4023088"/>
          <a:ext cx="1077596" cy="718397"/>
        </a:xfrm>
        <a:prstGeom prst="roundRect">
          <a:avLst>
            <a:gd name="adj" fmla="val 10000"/>
          </a:avLst>
        </a:prstGeom>
        <a:noFill/>
        <a:ln>
          <a:solidFill>
            <a:srgbClr val="9DAED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Variational Autoencoder</a:t>
          </a:r>
        </a:p>
      </dsp:txBody>
      <dsp:txXfrm>
        <a:off x="5013365" y="4044129"/>
        <a:ext cx="1035514" cy="676315"/>
      </dsp:txXfrm>
    </dsp:sp>
    <dsp:sp modelId="{6F6107A3-5BC9-4A57-93B6-C6D8714BBD7B}">
      <dsp:nvSpPr>
        <dsp:cNvPr id="0" name=""/>
        <dsp:cNvSpPr/>
      </dsp:nvSpPr>
      <dsp:spPr>
        <a:xfrm>
          <a:off x="6231560" y="2729972"/>
          <a:ext cx="700437" cy="287359"/>
        </a:xfrm>
        <a:custGeom>
          <a:avLst/>
          <a:gdLst/>
          <a:ahLst/>
          <a:cxnLst/>
          <a:rect l="0" t="0" r="0" b="0"/>
          <a:pathLst>
            <a:path>
              <a:moveTo>
                <a:pt x="0" y="0"/>
              </a:moveTo>
              <a:lnTo>
                <a:pt x="0" y="143679"/>
              </a:lnTo>
              <a:lnTo>
                <a:pt x="700437" y="143679"/>
              </a:lnTo>
              <a:lnTo>
                <a:pt x="700437"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51773E-FBB2-4BF2-9176-16C32E54655B}">
      <dsp:nvSpPr>
        <dsp:cNvPr id="0" name=""/>
        <dsp:cNvSpPr/>
      </dsp:nvSpPr>
      <dsp:spPr>
        <a:xfrm>
          <a:off x="6393199" y="3017331"/>
          <a:ext cx="1077596" cy="7183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Markov Chain</a:t>
          </a:r>
        </a:p>
      </dsp:txBody>
      <dsp:txXfrm>
        <a:off x="6414240" y="3038372"/>
        <a:ext cx="1035514" cy="676315"/>
      </dsp:txXfrm>
    </dsp:sp>
    <dsp:sp modelId="{2CDDE735-DE86-495A-9B43-937EF25AEC1F}">
      <dsp:nvSpPr>
        <dsp:cNvPr id="0" name=""/>
        <dsp:cNvSpPr/>
      </dsp:nvSpPr>
      <dsp:spPr>
        <a:xfrm>
          <a:off x="6886278" y="3735729"/>
          <a:ext cx="91440" cy="287359"/>
        </a:xfrm>
        <a:custGeom>
          <a:avLst/>
          <a:gdLst/>
          <a:ahLst/>
          <a:cxnLst/>
          <a:rect l="0" t="0" r="0" b="0"/>
          <a:pathLst>
            <a:path>
              <a:moveTo>
                <a:pt x="45720" y="0"/>
              </a:moveTo>
              <a:lnTo>
                <a:pt x="45720"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1D14BF-17ED-4BFB-9479-85985B7362F9}">
      <dsp:nvSpPr>
        <dsp:cNvPr id="0" name=""/>
        <dsp:cNvSpPr/>
      </dsp:nvSpPr>
      <dsp:spPr>
        <a:xfrm>
          <a:off x="6393199" y="4023088"/>
          <a:ext cx="1077596" cy="718397"/>
        </a:xfrm>
        <a:prstGeom prst="roundRect">
          <a:avLst>
            <a:gd name="adj" fmla="val 10000"/>
          </a:avLst>
        </a:prstGeom>
        <a:noFill/>
        <a:ln>
          <a:solidFill>
            <a:srgbClr val="9DAED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Boltzmann Machine</a:t>
          </a:r>
        </a:p>
      </dsp:txBody>
      <dsp:txXfrm>
        <a:off x="6414240" y="4044129"/>
        <a:ext cx="1035514" cy="676315"/>
      </dsp:txXfrm>
    </dsp:sp>
    <dsp:sp modelId="{61FE234B-5F2B-406E-A76F-2D09A5433ED8}">
      <dsp:nvSpPr>
        <dsp:cNvPr id="0" name=""/>
        <dsp:cNvSpPr/>
      </dsp:nvSpPr>
      <dsp:spPr>
        <a:xfrm>
          <a:off x="6756888" y="718458"/>
          <a:ext cx="2276422" cy="287359"/>
        </a:xfrm>
        <a:custGeom>
          <a:avLst/>
          <a:gdLst/>
          <a:ahLst/>
          <a:cxnLst/>
          <a:rect l="0" t="0" r="0" b="0"/>
          <a:pathLst>
            <a:path>
              <a:moveTo>
                <a:pt x="0" y="0"/>
              </a:moveTo>
              <a:lnTo>
                <a:pt x="0" y="143679"/>
              </a:lnTo>
              <a:lnTo>
                <a:pt x="2276422" y="143679"/>
              </a:lnTo>
              <a:lnTo>
                <a:pt x="2276422" y="2873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9465C9-7912-495A-AA0F-FCC8A8578288}">
      <dsp:nvSpPr>
        <dsp:cNvPr id="0" name=""/>
        <dsp:cNvSpPr/>
      </dsp:nvSpPr>
      <dsp:spPr>
        <a:xfrm>
          <a:off x="8494513" y="1005817"/>
          <a:ext cx="1077596" cy="7183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Implicit density</a:t>
          </a:r>
        </a:p>
      </dsp:txBody>
      <dsp:txXfrm>
        <a:off x="8515554" y="1026858"/>
        <a:ext cx="1035514" cy="676315"/>
      </dsp:txXfrm>
    </dsp:sp>
    <dsp:sp modelId="{7B598242-6427-4D96-B302-5CCD4F9A83C8}">
      <dsp:nvSpPr>
        <dsp:cNvPr id="0" name=""/>
        <dsp:cNvSpPr/>
      </dsp:nvSpPr>
      <dsp:spPr>
        <a:xfrm>
          <a:off x="8332873" y="1724215"/>
          <a:ext cx="700437" cy="287359"/>
        </a:xfrm>
        <a:custGeom>
          <a:avLst/>
          <a:gdLst/>
          <a:ahLst/>
          <a:cxnLst/>
          <a:rect l="0" t="0" r="0" b="0"/>
          <a:pathLst>
            <a:path>
              <a:moveTo>
                <a:pt x="700437" y="0"/>
              </a:moveTo>
              <a:lnTo>
                <a:pt x="700437" y="143679"/>
              </a:lnTo>
              <a:lnTo>
                <a:pt x="0" y="143679"/>
              </a:lnTo>
              <a:lnTo>
                <a:pt x="0"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32EC8D-1E87-4564-9F46-0EE567E22EAB}">
      <dsp:nvSpPr>
        <dsp:cNvPr id="0" name=""/>
        <dsp:cNvSpPr/>
      </dsp:nvSpPr>
      <dsp:spPr>
        <a:xfrm>
          <a:off x="7794075" y="2011574"/>
          <a:ext cx="1077596" cy="7183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Direct</a:t>
          </a:r>
        </a:p>
      </dsp:txBody>
      <dsp:txXfrm>
        <a:off x="7815116" y="2032615"/>
        <a:ext cx="1035514" cy="676315"/>
      </dsp:txXfrm>
    </dsp:sp>
    <dsp:sp modelId="{D8AE936C-A41D-436E-86D9-B63BE71AA9AA}">
      <dsp:nvSpPr>
        <dsp:cNvPr id="0" name=""/>
        <dsp:cNvSpPr/>
      </dsp:nvSpPr>
      <dsp:spPr>
        <a:xfrm>
          <a:off x="8287153" y="2729972"/>
          <a:ext cx="91440" cy="287359"/>
        </a:xfrm>
        <a:custGeom>
          <a:avLst/>
          <a:gdLst/>
          <a:ahLst/>
          <a:cxnLst/>
          <a:rect l="0" t="0" r="0" b="0"/>
          <a:pathLst>
            <a:path>
              <a:moveTo>
                <a:pt x="45720" y="0"/>
              </a:moveTo>
              <a:lnTo>
                <a:pt x="45720"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D95B87-AFFE-4E72-B51B-1CCCC20010CA}">
      <dsp:nvSpPr>
        <dsp:cNvPr id="0" name=""/>
        <dsp:cNvSpPr/>
      </dsp:nvSpPr>
      <dsp:spPr>
        <a:xfrm>
          <a:off x="7794075" y="3017331"/>
          <a:ext cx="1077596" cy="718397"/>
        </a:xfrm>
        <a:prstGeom prst="roundRect">
          <a:avLst>
            <a:gd name="adj" fmla="val 10000"/>
          </a:avLst>
        </a:prstGeom>
        <a:noFill/>
        <a:ln>
          <a:solidFill>
            <a:srgbClr val="9DAED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GAN</a:t>
          </a:r>
        </a:p>
      </dsp:txBody>
      <dsp:txXfrm>
        <a:off x="7815116" y="3038372"/>
        <a:ext cx="1035514" cy="676315"/>
      </dsp:txXfrm>
    </dsp:sp>
    <dsp:sp modelId="{48ED4523-7862-4C8B-8F9F-C82E4FFFD6CF}">
      <dsp:nvSpPr>
        <dsp:cNvPr id="0" name=""/>
        <dsp:cNvSpPr/>
      </dsp:nvSpPr>
      <dsp:spPr>
        <a:xfrm>
          <a:off x="9033311" y="1724215"/>
          <a:ext cx="700437" cy="287359"/>
        </a:xfrm>
        <a:custGeom>
          <a:avLst/>
          <a:gdLst/>
          <a:ahLst/>
          <a:cxnLst/>
          <a:rect l="0" t="0" r="0" b="0"/>
          <a:pathLst>
            <a:path>
              <a:moveTo>
                <a:pt x="0" y="0"/>
              </a:moveTo>
              <a:lnTo>
                <a:pt x="0" y="143679"/>
              </a:lnTo>
              <a:lnTo>
                <a:pt x="700437" y="143679"/>
              </a:lnTo>
              <a:lnTo>
                <a:pt x="700437"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BE19B0-6261-48FA-A95D-29D12B4D2A02}">
      <dsp:nvSpPr>
        <dsp:cNvPr id="0" name=""/>
        <dsp:cNvSpPr/>
      </dsp:nvSpPr>
      <dsp:spPr>
        <a:xfrm>
          <a:off x="9194951" y="2011574"/>
          <a:ext cx="1077596" cy="71839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Markov Chain</a:t>
          </a:r>
        </a:p>
      </dsp:txBody>
      <dsp:txXfrm>
        <a:off x="9215992" y="2032615"/>
        <a:ext cx="1035514" cy="676315"/>
      </dsp:txXfrm>
    </dsp:sp>
    <dsp:sp modelId="{1CBB6FFD-CEE8-4A53-9635-F400B3C99E3D}">
      <dsp:nvSpPr>
        <dsp:cNvPr id="0" name=""/>
        <dsp:cNvSpPr/>
      </dsp:nvSpPr>
      <dsp:spPr>
        <a:xfrm>
          <a:off x="9688029" y="2729972"/>
          <a:ext cx="91440" cy="287359"/>
        </a:xfrm>
        <a:custGeom>
          <a:avLst/>
          <a:gdLst/>
          <a:ahLst/>
          <a:cxnLst/>
          <a:rect l="0" t="0" r="0" b="0"/>
          <a:pathLst>
            <a:path>
              <a:moveTo>
                <a:pt x="45720" y="0"/>
              </a:moveTo>
              <a:lnTo>
                <a:pt x="45720" y="2873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7EE262-378F-46E0-91E2-EBD4B948DF55}">
      <dsp:nvSpPr>
        <dsp:cNvPr id="0" name=""/>
        <dsp:cNvSpPr/>
      </dsp:nvSpPr>
      <dsp:spPr>
        <a:xfrm>
          <a:off x="9194951" y="3017331"/>
          <a:ext cx="1077596" cy="718397"/>
        </a:xfrm>
        <a:prstGeom prst="roundRect">
          <a:avLst>
            <a:gd name="adj" fmla="val 10000"/>
          </a:avLst>
        </a:prstGeom>
        <a:noFill/>
        <a:ln>
          <a:solidFill>
            <a:srgbClr val="9DAEDA"/>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GSN</a:t>
          </a:r>
        </a:p>
      </dsp:txBody>
      <dsp:txXfrm>
        <a:off x="9215992" y="3038372"/>
        <a:ext cx="1035514" cy="67631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61F32-57F9-4A2A-BD00-CD4850B875E9}" type="datetimeFigureOut">
              <a:rPr lang="en-US" smtClean="0"/>
              <a:t>4/4/2018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A10C6-B61E-41C6-8C78-BC8421EF405B}" type="slidenum">
              <a:rPr lang="en-US" smtClean="0"/>
              <a:t>‹#›</a:t>
            </a:fld>
            <a:endParaRPr lang="en-US"/>
          </a:p>
        </p:txBody>
      </p:sp>
    </p:spTree>
    <p:extLst>
      <p:ext uri="{BB962C8B-B14F-4D97-AF65-F5344CB8AC3E}">
        <p14:creationId xmlns:p14="http://schemas.microsoft.com/office/powerpoint/2010/main" val="958704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learn </a:t>
            </a:r>
            <a:r>
              <a:rPr lang="en-US" dirty="0" err="1"/>
              <a:t>p_model</a:t>
            </a:r>
            <a:r>
              <a:rPr lang="en-US" dirty="0"/>
              <a:t> to be similar to </a:t>
            </a:r>
            <a:r>
              <a:rPr lang="en-US" dirty="0" err="1"/>
              <a:t>p_data</a:t>
            </a:r>
            <a:endParaRPr lang="en-US" dirty="0"/>
          </a:p>
        </p:txBody>
      </p:sp>
      <p:sp>
        <p:nvSpPr>
          <p:cNvPr id="4" name="Slide Number Placeholder 3"/>
          <p:cNvSpPr>
            <a:spLocks noGrp="1"/>
          </p:cNvSpPr>
          <p:nvPr>
            <p:ph type="sldNum" sz="quarter" idx="10"/>
          </p:nvPr>
        </p:nvSpPr>
        <p:spPr/>
        <p:txBody>
          <a:bodyPr/>
          <a:lstStyle/>
          <a:p>
            <a:fld id="{B86A10C6-B61E-41C6-8C78-BC8421EF405B}" type="slidenum">
              <a:rPr lang="en-US" smtClean="0"/>
              <a:t>6</a:t>
            </a:fld>
            <a:endParaRPr lang="en-US"/>
          </a:p>
        </p:txBody>
      </p:sp>
    </p:spTree>
    <p:extLst>
      <p:ext uri="{BB962C8B-B14F-4D97-AF65-F5344CB8AC3E}">
        <p14:creationId xmlns:p14="http://schemas.microsoft.com/office/powerpoint/2010/main" val="144681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A10C6-B61E-41C6-8C78-BC8421EF405B}" type="slidenum">
              <a:rPr lang="en-US" smtClean="0"/>
              <a:t>47</a:t>
            </a:fld>
            <a:endParaRPr lang="en-US"/>
          </a:p>
        </p:txBody>
      </p:sp>
    </p:spTree>
    <p:extLst>
      <p:ext uri="{BB962C8B-B14F-4D97-AF65-F5344CB8AC3E}">
        <p14:creationId xmlns:p14="http://schemas.microsoft.com/office/powerpoint/2010/main" val="2868810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A10C6-B61E-41C6-8C78-BC8421EF405B}" type="slidenum">
              <a:rPr lang="en-US" smtClean="0"/>
              <a:t>48</a:t>
            </a:fld>
            <a:endParaRPr lang="en-US"/>
          </a:p>
        </p:txBody>
      </p:sp>
    </p:spTree>
    <p:extLst>
      <p:ext uri="{BB962C8B-B14F-4D97-AF65-F5344CB8AC3E}">
        <p14:creationId xmlns:p14="http://schemas.microsoft.com/office/powerpoint/2010/main" val="4027894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data that do not exist, but are realistic. It like, we have seen many rabbits, then we learn to draw rabbits</a:t>
            </a:r>
          </a:p>
        </p:txBody>
      </p:sp>
      <p:sp>
        <p:nvSpPr>
          <p:cNvPr id="4" name="Slide Number Placeholder 3"/>
          <p:cNvSpPr>
            <a:spLocks noGrp="1"/>
          </p:cNvSpPr>
          <p:nvPr>
            <p:ph type="sldNum" sz="quarter" idx="10"/>
          </p:nvPr>
        </p:nvSpPr>
        <p:spPr/>
        <p:txBody>
          <a:bodyPr/>
          <a:lstStyle/>
          <a:p>
            <a:fld id="{B86A10C6-B61E-41C6-8C78-BC8421EF405B}" type="slidenum">
              <a:rPr lang="en-US" smtClean="0"/>
              <a:t>8</a:t>
            </a:fld>
            <a:endParaRPr lang="en-US"/>
          </a:p>
        </p:txBody>
      </p:sp>
    </p:spTree>
    <p:extLst>
      <p:ext uri="{BB962C8B-B14F-4D97-AF65-F5344CB8AC3E}">
        <p14:creationId xmlns:p14="http://schemas.microsoft.com/office/powerpoint/2010/main" val="2642551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NADE - N</a:t>
            </a:r>
            <a:r>
              <a:rPr lang="en-US" sz="1200" b="0" i="0" u="none" strike="noStrike" kern="1200" dirty="0">
                <a:solidFill>
                  <a:schemeClr val="tx1"/>
                </a:solidFill>
                <a:effectLst/>
                <a:latin typeface="+mn-lt"/>
                <a:ea typeface="+mn-ea"/>
                <a:cs typeface="+mn-cs"/>
              </a:rPr>
              <a:t>eural Autoregressive Distribution Estimation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MADE - </a:t>
            </a:r>
            <a:r>
              <a:rPr lang="en-US" sz="1200" b="0" i="0" u="none" strike="noStrike" kern="1200" dirty="0">
                <a:solidFill>
                  <a:schemeClr val="tx1"/>
                </a:solidFill>
                <a:effectLst/>
                <a:latin typeface="+mn-lt"/>
                <a:ea typeface="+mn-ea"/>
                <a:cs typeface="+mn-cs"/>
              </a:rPr>
              <a:t>Masked Autoencoder for Distribution Estimation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GSN - Generative Stochastic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Explicit density estimation: explicitly define and solve for </a:t>
            </a:r>
            <a:r>
              <a:rPr lang="en-US" dirty="0" err="1"/>
              <a:t>P</a:t>
            </a:r>
            <a:r>
              <a:rPr lang="en-US" sz="1200" dirty="0" err="1"/>
              <a:t>model</a:t>
            </a:r>
            <a:r>
              <a:rPr lang="en-US" dirty="0"/>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Implicit density estimation: learn model that can sample from </a:t>
            </a:r>
            <a:r>
              <a:rPr lang="en-US" dirty="0" err="1"/>
              <a:t>P</a:t>
            </a:r>
            <a:r>
              <a:rPr lang="en-US" sz="1200" dirty="0" err="1"/>
              <a:t>model</a:t>
            </a:r>
            <a:r>
              <a:rPr lang="en-US" dirty="0"/>
              <a:t>(X) w/o explicitly defining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Tractable Density – we have a mathematical decomposition of it, then we know how the distribution is, and we model it like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Approximate Density – which is not the real density, but something that is close enough to generate the good quality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Implicit </a:t>
            </a:r>
            <a:r>
              <a:rPr lang="en-US" sz="1200" b="0" i="0" kern="1200" dirty="0" err="1">
                <a:solidFill>
                  <a:schemeClr val="tx1"/>
                </a:solidFill>
                <a:effectLst/>
                <a:latin typeface="+mn-lt"/>
                <a:ea typeface="+mn-ea"/>
                <a:cs typeface="+mn-cs"/>
              </a:rPr>
              <a:t>desity</a:t>
            </a:r>
            <a:r>
              <a:rPr lang="en-US" sz="1200" b="0" i="0" kern="1200" dirty="0">
                <a:solidFill>
                  <a:schemeClr val="tx1"/>
                </a:solidFill>
                <a:effectLst/>
                <a:latin typeface="+mn-lt"/>
                <a:ea typeface="+mn-ea"/>
                <a:cs typeface="+mn-cs"/>
              </a:rPr>
              <a:t>, is we are not directly modeling, its just learning implicitly a distribution. Its learning a distribution but we do not know how its learning, we know the </a:t>
            </a:r>
            <a:r>
              <a:rPr lang="en-US" sz="1200" b="0" i="0" kern="1200" dirty="0" err="1">
                <a:solidFill>
                  <a:schemeClr val="tx1"/>
                </a:solidFill>
                <a:effectLst/>
                <a:latin typeface="+mn-lt"/>
                <a:ea typeface="+mn-ea"/>
                <a:cs typeface="+mn-cs"/>
              </a:rPr>
              <a:t>efect</a:t>
            </a:r>
            <a:r>
              <a:rPr lang="en-US" sz="1200" b="0" i="0" kern="1200" dirty="0">
                <a:solidFill>
                  <a:schemeClr val="tx1"/>
                </a:solidFill>
                <a:effectLst/>
                <a:latin typeface="+mn-lt"/>
                <a:ea typeface="+mn-ea"/>
                <a:cs typeface="+mn-cs"/>
              </a:rPr>
              <a:t> of learning that distribution but we are not the cause way it is learning that </a:t>
            </a:r>
          </a:p>
        </p:txBody>
      </p:sp>
      <p:sp>
        <p:nvSpPr>
          <p:cNvPr id="4" name="Slide Number Placeholder 3"/>
          <p:cNvSpPr>
            <a:spLocks noGrp="1"/>
          </p:cNvSpPr>
          <p:nvPr>
            <p:ph type="sldNum" sz="quarter" idx="10"/>
          </p:nvPr>
        </p:nvSpPr>
        <p:spPr/>
        <p:txBody>
          <a:bodyPr/>
          <a:lstStyle/>
          <a:p>
            <a:fld id="{B86A10C6-B61E-41C6-8C78-BC8421EF405B}" type="slidenum">
              <a:rPr lang="en-US" smtClean="0"/>
              <a:t>11</a:t>
            </a:fld>
            <a:endParaRPr lang="en-US"/>
          </a:p>
        </p:txBody>
      </p:sp>
    </p:spTree>
    <p:extLst>
      <p:ext uri="{BB962C8B-B14F-4D97-AF65-F5344CB8AC3E}">
        <p14:creationId xmlns:p14="http://schemas.microsoft.com/office/powerpoint/2010/main" val="336917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We want to model the probability or likelihood of this image P of x</a:t>
            </a:r>
          </a:p>
          <a:p>
            <a:r>
              <a:rPr lang="en-US" dirty="0"/>
              <a:t>2. For these kinds of models we use the chain rule to decompose this likelihood into a product of one dimensional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maximize the likelihood of training data</a:t>
            </a:r>
          </a:p>
        </p:txBody>
      </p:sp>
      <p:sp>
        <p:nvSpPr>
          <p:cNvPr id="4" name="Slide Number Placeholder 3"/>
          <p:cNvSpPr>
            <a:spLocks noGrp="1"/>
          </p:cNvSpPr>
          <p:nvPr>
            <p:ph type="sldNum" sz="quarter" idx="10"/>
          </p:nvPr>
        </p:nvSpPr>
        <p:spPr/>
        <p:txBody>
          <a:bodyPr/>
          <a:lstStyle/>
          <a:p>
            <a:fld id="{B86A10C6-B61E-41C6-8C78-BC8421EF405B}" type="slidenum">
              <a:rPr lang="en-US" smtClean="0"/>
              <a:t>13</a:t>
            </a:fld>
            <a:endParaRPr lang="en-US"/>
          </a:p>
        </p:txBody>
      </p:sp>
    </p:spTree>
    <p:extLst>
      <p:ext uri="{BB962C8B-B14F-4D97-AF65-F5344CB8AC3E}">
        <p14:creationId xmlns:p14="http://schemas.microsoft.com/office/powerpoint/2010/main" val="302048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perform convolution with kernel size of 3 (</a:t>
            </a:r>
            <a:r>
              <a:rPr lang="en-US" dirty="0"/>
              <a:t>3x3</a:t>
            </a:r>
            <a:r>
              <a:rPr lang="en-US" sz="1200" b="0" i="0" kern="1200" dirty="0">
                <a:solidFill>
                  <a:schemeClr val="tx1"/>
                </a:solidFill>
                <a:effectLst/>
                <a:latin typeface="+mn-lt"/>
                <a:ea typeface="+mn-ea"/>
                <a:cs typeface="+mn-cs"/>
              </a:rPr>
              <a:t>). First image show that all neighbor pixel participate in calculating output. Second image takes every 2nd input (that is, dilate input) and we speak about dilation rate (or factor) of 2. Third image takes every 4th, dilation rate is 4. Regular convolutions take every 1st (all) inputs so dilation rate is 1.</a:t>
            </a:r>
            <a:endParaRPr lang="en-US" dirty="0"/>
          </a:p>
        </p:txBody>
      </p:sp>
      <p:sp>
        <p:nvSpPr>
          <p:cNvPr id="4" name="Slide Number Placeholder 3"/>
          <p:cNvSpPr>
            <a:spLocks noGrp="1"/>
          </p:cNvSpPr>
          <p:nvPr>
            <p:ph type="sldNum" sz="quarter" idx="10"/>
          </p:nvPr>
        </p:nvSpPr>
        <p:spPr/>
        <p:txBody>
          <a:bodyPr/>
          <a:lstStyle/>
          <a:p>
            <a:fld id="{B86A10C6-B61E-41C6-8C78-BC8421EF405B}" type="slidenum">
              <a:rPr lang="en-US" smtClean="0"/>
              <a:t>42</a:t>
            </a:fld>
            <a:endParaRPr lang="en-US"/>
          </a:p>
        </p:txBody>
      </p:sp>
    </p:spTree>
    <p:extLst>
      <p:ext uri="{BB962C8B-B14F-4D97-AF65-F5344CB8AC3E}">
        <p14:creationId xmlns:p14="http://schemas.microsoft.com/office/powerpoint/2010/main" val="2142280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A10C6-B61E-41C6-8C78-BC8421EF405B}" type="slidenum">
              <a:rPr lang="en-US" smtClean="0"/>
              <a:t>43</a:t>
            </a:fld>
            <a:endParaRPr lang="en-US"/>
          </a:p>
        </p:txBody>
      </p:sp>
    </p:spTree>
    <p:extLst>
      <p:ext uri="{BB962C8B-B14F-4D97-AF65-F5344CB8AC3E}">
        <p14:creationId xmlns:p14="http://schemas.microsoft.com/office/powerpoint/2010/main" val="295889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A10C6-B61E-41C6-8C78-BC8421EF405B}" type="slidenum">
              <a:rPr lang="en-US" smtClean="0"/>
              <a:t>44</a:t>
            </a:fld>
            <a:endParaRPr lang="en-US"/>
          </a:p>
        </p:txBody>
      </p:sp>
    </p:spTree>
    <p:extLst>
      <p:ext uri="{BB962C8B-B14F-4D97-AF65-F5344CB8AC3E}">
        <p14:creationId xmlns:p14="http://schemas.microsoft.com/office/powerpoint/2010/main" val="945257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A10C6-B61E-41C6-8C78-BC8421EF405B}" type="slidenum">
              <a:rPr lang="en-US" smtClean="0"/>
              <a:t>45</a:t>
            </a:fld>
            <a:endParaRPr lang="en-US"/>
          </a:p>
        </p:txBody>
      </p:sp>
    </p:spTree>
    <p:extLst>
      <p:ext uri="{BB962C8B-B14F-4D97-AF65-F5344CB8AC3E}">
        <p14:creationId xmlns:p14="http://schemas.microsoft.com/office/powerpoint/2010/main" val="319481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Causal Convolution</a:t>
            </a:r>
          </a:p>
        </p:txBody>
      </p:sp>
      <p:sp>
        <p:nvSpPr>
          <p:cNvPr id="4" name="Slide Number Placeholder 3"/>
          <p:cNvSpPr>
            <a:spLocks noGrp="1"/>
          </p:cNvSpPr>
          <p:nvPr>
            <p:ph type="sldNum" sz="quarter" idx="10"/>
          </p:nvPr>
        </p:nvSpPr>
        <p:spPr/>
        <p:txBody>
          <a:bodyPr/>
          <a:lstStyle/>
          <a:p>
            <a:fld id="{B86A10C6-B61E-41C6-8C78-BC8421EF405B}" type="slidenum">
              <a:rPr lang="en-US" smtClean="0"/>
              <a:t>46</a:t>
            </a:fld>
            <a:endParaRPr lang="en-US"/>
          </a:p>
        </p:txBody>
      </p:sp>
    </p:spTree>
    <p:extLst>
      <p:ext uri="{BB962C8B-B14F-4D97-AF65-F5344CB8AC3E}">
        <p14:creationId xmlns:p14="http://schemas.microsoft.com/office/powerpoint/2010/main" val="1303123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C78A-3200-4F98-B6FD-79898FC4C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2CD36-2BD8-4282-B8A2-9504C73242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CE8167-1FEF-4B81-AE11-24EAA9CE7CCF}"/>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5" name="Footer Placeholder 4">
            <a:extLst>
              <a:ext uri="{FF2B5EF4-FFF2-40B4-BE49-F238E27FC236}">
                <a16:creationId xmlns:a16="http://schemas.microsoft.com/office/drawing/2014/main" id="{96283005-EF5F-4AC2-96F1-70A16012F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E5223-89C2-4E0D-B308-15FD21D33132}"/>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1044693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8F28-97C9-42D7-A152-F7C6B04D2C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809E91-5210-47EB-A3FF-4DD7037C0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8C824-46C3-42D1-8079-5E1A93F921B1}"/>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5" name="Footer Placeholder 4">
            <a:extLst>
              <a:ext uri="{FF2B5EF4-FFF2-40B4-BE49-F238E27FC236}">
                <a16:creationId xmlns:a16="http://schemas.microsoft.com/office/drawing/2014/main" id="{D71A2C6F-8D5D-4772-A0D4-DA07EC2A3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FB7D9-6044-43B7-A94A-713B5A4EA9A7}"/>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940206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7EA88-7827-4890-8E5C-0DB094F3DE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3ABA69-44AD-4A29-91E8-0AB39A1F65F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F8AF6-D60B-4081-A8F5-36DEE3911452}"/>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5" name="Footer Placeholder 4">
            <a:extLst>
              <a:ext uri="{FF2B5EF4-FFF2-40B4-BE49-F238E27FC236}">
                <a16:creationId xmlns:a16="http://schemas.microsoft.com/office/drawing/2014/main" id="{1D3E50B4-6B5D-480D-820A-6A9C0BD2D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FEC62-7771-4E4B-9DCC-BC0BAA6DBECE}"/>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3874500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CF4C9-D347-48A2-8E8C-CB76F04CF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AEA4CB-FD4C-4AB7-B16C-C91AE72857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D9086-1BFD-40F4-BB4B-7A00A924CFDD}"/>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5" name="Footer Placeholder 4">
            <a:extLst>
              <a:ext uri="{FF2B5EF4-FFF2-40B4-BE49-F238E27FC236}">
                <a16:creationId xmlns:a16="http://schemas.microsoft.com/office/drawing/2014/main" id="{32C16956-4ED8-4002-839E-A651F776A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8A65D-2E2D-43DB-89CD-307DB9E2D3B0}"/>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4140670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D0F1-DE0A-4E8B-AC34-121B712CB7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EF1E44-676F-4428-89A3-B4943E841E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FF15DB8-090A-439F-B150-B0514E6A0571}"/>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5" name="Footer Placeholder 4">
            <a:extLst>
              <a:ext uri="{FF2B5EF4-FFF2-40B4-BE49-F238E27FC236}">
                <a16:creationId xmlns:a16="http://schemas.microsoft.com/office/drawing/2014/main" id="{B499E57C-A9AB-4339-B773-6E04A9D57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47521-A9A0-494E-B57E-E641E40C57B4}"/>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95882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AE36-359F-4FD4-8A08-E433C46F43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296980-7363-4863-89E5-D1F35F3AED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EFF56F-59DE-42C6-9E82-5EC41A0917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BE1041-8355-4011-968C-7624A7A6A7FE}"/>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6" name="Footer Placeholder 5">
            <a:extLst>
              <a:ext uri="{FF2B5EF4-FFF2-40B4-BE49-F238E27FC236}">
                <a16:creationId xmlns:a16="http://schemas.microsoft.com/office/drawing/2014/main" id="{0DF2BBA1-DFFD-42BC-BECC-0A5315DF1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EF912-FFE9-486E-9EF8-E4ECC6A5DE9F}"/>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232354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16942-291C-46F0-8267-515026A710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7E2F64-43E9-40AD-9399-24388AF4DE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B9DD5D-87AF-4C19-BC20-F71A4DBC4D1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EF473A-0DBB-404B-99AE-72109C98D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CDC666-8D4D-467C-84C1-6010AC8FB9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FFCADC-F586-4F52-92DE-09230757273E}"/>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8" name="Footer Placeholder 7">
            <a:extLst>
              <a:ext uri="{FF2B5EF4-FFF2-40B4-BE49-F238E27FC236}">
                <a16:creationId xmlns:a16="http://schemas.microsoft.com/office/drawing/2014/main" id="{F3BF3093-DAE4-436C-B948-4530E78B7D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FE8614-1FF2-4BB1-8BD9-0D6AA97BF2A4}"/>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926603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4FC6-ADCF-421E-8853-9A7E518B26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D4DC20-73C5-4FF5-9B98-CE1764B02E72}"/>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4" name="Footer Placeholder 3">
            <a:extLst>
              <a:ext uri="{FF2B5EF4-FFF2-40B4-BE49-F238E27FC236}">
                <a16:creationId xmlns:a16="http://schemas.microsoft.com/office/drawing/2014/main" id="{6EE4CBB6-83D6-420D-9141-B120C4E5F9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CDEA3-FBE6-49B7-9CF0-DE2771CAF9BE}"/>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107150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2E5B7E-906D-43C3-9A30-58BD8FE5505C}"/>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3" name="Footer Placeholder 2">
            <a:extLst>
              <a:ext uri="{FF2B5EF4-FFF2-40B4-BE49-F238E27FC236}">
                <a16:creationId xmlns:a16="http://schemas.microsoft.com/office/drawing/2014/main" id="{663DF9CD-45EA-487F-BB7D-683838F21A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B2970D-10BE-4D86-BF7A-1C6388C80784}"/>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103974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F302-37F2-420E-AE09-50F374628B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F42454-D71D-46C6-844B-450429454E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389692-537E-4B29-A860-6B95CE3806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0322FE-002B-4154-BF66-0481F92DA2EB}"/>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6" name="Footer Placeholder 5">
            <a:extLst>
              <a:ext uri="{FF2B5EF4-FFF2-40B4-BE49-F238E27FC236}">
                <a16:creationId xmlns:a16="http://schemas.microsoft.com/office/drawing/2014/main" id="{57138A10-E8D6-4B6E-88A7-E3DF8EC24A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1C9D3A-C69F-43DC-9634-89FA0CA9C30D}"/>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3122503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4398-FB4D-4FB8-BF29-4BF23F09C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BFBCD8-05F4-4641-B371-E09DDB1028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F5AB25-ADC8-4405-B6AA-66AE1F7AD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3A6991-8477-4CBE-A8C4-3A6EAD646D34}"/>
              </a:ext>
            </a:extLst>
          </p:cNvPr>
          <p:cNvSpPr>
            <a:spLocks noGrp="1"/>
          </p:cNvSpPr>
          <p:nvPr>
            <p:ph type="dt" sz="half" idx="10"/>
          </p:nvPr>
        </p:nvSpPr>
        <p:spPr/>
        <p:txBody>
          <a:bodyPr/>
          <a:lstStyle/>
          <a:p>
            <a:fld id="{9B47E568-BE8D-4CB7-A5B9-5402990EA5CF}" type="datetimeFigureOut">
              <a:rPr lang="en-US" smtClean="0"/>
              <a:t>4/4/2018</a:t>
            </a:fld>
            <a:endParaRPr lang="en-US"/>
          </a:p>
        </p:txBody>
      </p:sp>
      <p:sp>
        <p:nvSpPr>
          <p:cNvPr id="6" name="Footer Placeholder 5">
            <a:extLst>
              <a:ext uri="{FF2B5EF4-FFF2-40B4-BE49-F238E27FC236}">
                <a16:creationId xmlns:a16="http://schemas.microsoft.com/office/drawing/2014/main" id="{9A786FD1-F598-49A1-8693-44A261E8A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E0861-3C57-40AC-86D1-4599BA32080C}"/>
              </a:ext>
            </a:extLst>
          </p:cNvPr>
          <p:cNvSpPr>
            <a:spLocks noGrp="1"/>
          </p:cNvSpPr>
          <p:nvPr>
            <p:ph type="sldNum" sz="quarter" idx="12"/>
          </p:nvPr>
        </p:nvSpPr>
        <p:spPr/>
        <p:txBody>
          <a:bodyPr/>
          <a:lstStyle/>
          <a:p>
            <a:fld id="{9E530873-63A8-4FA6-AABB-CAE27CF92512}" type="slidenum">
              <a:rPr lang="en-US" smtClean="0"/>
              <a:t>‹#›</a:t>
            </a:fld>
            <a:endParaRPr lang="en-US"/>
          </a:p>
        </p:txBody>
      </p:sp>
    </p:spTree>
    <p:extLst>
      <p:ext uri="{BB962C8B-B14F-4D97-AF65-F5344CB8AC3E}">
        <p14:creationId xmlns:p14="http://schemas.microsoft.com/office/powerpoint/2010/main" val="64876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DFBBA3-4A54-467C-A51A-67E7D32398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7AF0B7-588E-494A-8FF7-32502812CC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85A22-29A9-45AD-9878-846B28340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47E568-BE8D-4CB7-A5B9-5402990EA5CF}" type="datetimeFigureOut">
              <a:rPr lang="en-US" smtClean="0"/>
              <a:t>4/4/2018</a:t>
            </a:fld>
            <a:endParaRPr lang="en-US"/>
          </a:p>
        </p:txBody>
      </p:sp>
      <p:sp>
        <p:nvSpPr>
          <p:cNvPr id="5" name="Footer Placeholder 4">
            <a:extLst>
              <a:ext uri="{FF2B5EF4-FFF2-40B4-BE49-F238E27FC236}">
                <a16:creationId xmlns:a16="http://schemas.microsoft.com/office/drawing/2014/main" id="{36A950BE-3BAD-4913-8742-1F0CD2138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B63CDB-F5F7-407E-86A4-C799661BB8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30873-63A8-4FA6-AABB-CAE27CF92512}" type="slidenum">
              <a:rPr lang="en-US" smtClean="0"/>
              <a:t>‹#›</a:t>
            </a:fld>
            <a:endParaRPr lang="en-US"/>
          </a:p>
        </p:txBody>
      </p:sp>
    </p:spTree>
    <p:extLst>
      <p:ext uri="{BB962C8B-B14F-4D97-AF65-F5344CB8AC3E}">
        <p14:creationId xmlns:p14="http://schemas.microsoft.com/office/powerpoint/2010/main" val="3324450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3" Type="http://schemas.openxmlformats.org/officeDocument/2006/relationships/image" Target="../media/image310.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2" Type="http://schemas.openxmlformats.org/officeDocument/2006/relationships/image" Target="../media/image33.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41"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5" Type="http://schemas.openxmlformats.org/officeDocument/2006/relationships/image" Target="../media/image330.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20.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70.png"/><Relationship Id="rId1" Type="http://schemas.openxmlformats.org/officeDocument/2006/relationships/slideLayout" Target="../slideLayouts/slideLayout2.xml"/><Relationship Id="rId4" Type="http://schemas.openxmlformats.org/officeDocument/2006/relationships/image" Target="../media/image85.gif"/></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gif"/><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40.png"/><Relationship Id="rId7"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8" Type="http://schemas.openxmlformats.org/officeDocument/2006/relationships/image" Target="../media/image990.png"/><Relationship Id="rId13"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980.png"/><Relationship Id="rId12"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08.png"/><Relationship Id="rId5" Type="http://schemas.openxmlformats.org/officeDocument/2006/relationships/image" Target="../media/image1060.png"/><Relationship Id="rId10" Type="http://schemas.openxmlformats.org/officeDocument/2006/relationships/image" Target="../media/image96.png"/><Relationship Id="rId4" Type="http://schemas.openxmlformats.org/officeDocument/2006/relationships/image" Target="../media/image1050.png"/><Relationship Id="rId9" Type="http://schemas.openxmlformats.org/officeDocument/2006/relationships/image" Target="../media/image1000.png"/><Relationship Id="rId14" Type="http://schemas.openxmlformats.org/officeDocument/2006/relationships/image" Target="../media/image111.png"/></Relationships>
</file>

<file path=ppt/slides/_rels/slide45.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1050.png"/><Relationship Id="rId7" Type="http://schemas.openxmlformats.org/officeDocument/2006/relationships/image" Target="../media/image9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9.png"/><Relationship Id="rId5" Type="http://schemas.openxmlformats.org/officeDocument/2006/relationships/image" Target="../media/image107.png"/><Relationship Id="rId10" Type="http://schemas.openxmlformats.org/officeDocument/2006/relationships/image" Target="../media/image107.gif"/><Relationship Id="rId4" Type="http://schemas.openxmlformats.org/officeDocument/2006/relationships/image" Target="../media/image1060.png"/><Relationship Id="rId9"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89.png"/><Relationship Id="rId9" Type="http://schemas.openxmlformats.org/officeDocument/2006/relationships/image" Target="../media/image117.png"/></Relationships>
</file>

<file path=ppt/slides/_rels/slide47.xml.rels><?xml version="1.0" encoding="UTF-8" standalone="yes"?>
<Relationships xmlns="http://schemas.openxmlformats.org/package/2006/relationships"><Relationship Id="rId8" Type="http://schemas.openxmlformats.org/officeDocument/2006/relationships/image" Target="../media/image120.png"/><Relationship Id="rId3" Type="http://schemas.microsoft.com/office/2007/relationships/media" Target="../media/media2.wav"/><Relationship Id="rId7" Type="http://schemas.openxmlformats.org/officeDocument/2006/relationships/image" Target="../media/image119.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deepmind.com/blog/wavenet-generative-model-raw-audio/" TargetMode="External"/><Relationship Id="rId13" Type="http://schemas.openxmlformats.org/officeDocument/2006/relationships/hyperlink" Target="https://www.youtube.com/watch?v=FeJT8ejgsL0&amp;t=873s" TargetMode="External"/><Relationship Id="rId3" Type="http://schemas.openxmlformats.org/officeDocument/2006/relationships/hyperlink" Target="https://arxiv.org/pdf/1506.03478.pdf" TargetMode="External"/><Relationship Id="rId7" Type="http://schemas.openxmlformats.org/officeDocument/2006/relationships/hyperlink" Target="https://arxiv.org/pdf/1609.03499.pdf" TargetMode="External"/><Relationship Id="rId12" Type="http://schemas.openxmlformats.org/officeDocument/2006/relationships/hyperlink" Target="https://www.youtube.com/watch?v=5WoItGTWV54&amp;t=711s" TargetMode="External"/><Relationship Id="rId2" Type="http://schemas.openxmlformats.org/officeDocument/2006/relationships/hyperlink" Target="https://arxiv.org/pdf/1601.06759.pdf" TargetMode="External"/><Relationship Id="rId1" Type="http://schemas.openxmlformats.org/officeDocument/2006/relationships/slideLayout" Target="../slideLayouts/slideLayout2.xml"/><Relationship Id="rId6" Type="http://schemas.openxmlformats.org/officeDocument/2006/relationships/hyperlink" Target="https://arxiv.org/pdf/1606.05328.pdf" TargetMode="External"/><Relationship Id="rId11" Type="http://schemas.openxmlformats.org/officeDocument/2006/relationships/hyperlink" Target="https://wiki.math.uwaterloo.ca/statwiki/index.php?title=STAT946F17/Conditional_Image_Generation_with_PixelCNN_Decoders#Reference" TargetMode="External"/><Relationship Id="rId5" Type="http://schemas.openxmlformats.org/officeDocument/2006/relationships/hyperlink" Target="https://arxiv.org/pdf/1511.07122.pdf" TargetMode="External"/><Relationship Id="rId10" Type="http://schemas.openxmlformats.org/officeDocument/2006/relationships/hyperlink" Target="http://sergeiturukin.com/2017/02/22/pixelcnn.html" TargetMode="External"/><Relationship Id="rId4" Type="http://schemas.openxmlformats.org/officeDocument/2006/relationships/hyperlink" Target="http://proceedings.mlr.press/v37/germain15.pdf" TargetMode="External"/><Relationship Id="rId9" Type="http://schemas.openxmlformats.org/officeDocument/2006/relationships/hyperlink" Target="https://ctmakro.github.io/site/on_learning/audio/wavenet_arch.html" TargetMode="External"/><Relationship Id="rId14" Type="http://schemas.openxmlformats.org/officeDocument/2006/relationships/hyperlink" Target="https://www.youtube.com/watch?v=BLuiOQ7cBc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1DAD-37FA-4FED-AFEF-F656A8D53E12}"/>
              </a:ext>
            </a:extLst>
          </p:cNvPr>
          <p:cNvSpPr>
            <a:spLocks noGrp="1"/>
          </p:cNvSpPr>
          <p:nvPr>
            <p:ph type="ctrTitle"/>
          </p:nvPr>
        </p:nvSpPr>
        <p:spPr>
          <a:xfrm>
            <a:off x="1524000" y="2529114"/>
            <a:ext cx="9144000" cy="1799771"/>
          </a:xfrm>
        </p:spPr>
        <p:txBody>
          <a:bodyPr/>
          <a:lstStyle/>
          <a:p>
            <a:r>
              <a:rPr lang="en-US" dirty="0"/>
              <a:t>Deep Generative Models for Tractable Densities</a:t>
            </a:r>
          </a:p>
        </p:txBody>
      </p:sp>
    </p:spTree>
    <p:extLst>
      <p:ext uri="{BB962C8B-B14F-4D97-AF65-F5344CB8AC3E}">
        <p14:creationId xmlns:p14="http://schemas.microsoft.com/office/powerpoint/2010/main" val="299158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200FB-7DDD-4BEF-A557-FE576B2F0B18}"/>
              </a:ext>
            </a:extLst>
          </p:cNvPr>
          <p:cNvPicPr>
            <a:picLocks noChangeAspect="1"/>
          </p:cNvPicPr>
          <p:nvPr/>
        </p:nvPicPr>
        <p:blipFill>
          <a:blip r:embed="rId2"/>
          <a:stretch>
            <a:fillRect/>
          </a:stretch>
        </p:blipFill>
        <p:spPr>
          <a:xfrm>
            <a:off x="0" y="347256"/>
            <a:ext cx="6051576" cy="2364626"/>
          </a:xfrm>
          <a:prstGeom prst="rect">
            <a:avLst/>
          </a:prstGeom>
        </p:spPr>
      </p:pic>
      <p:pic>
        <p:nvPicPr>
          <p:cNvPr id="5" name="Picture 4">
            <a:extLst>
              <a:ext uri="{FF2B5EF4-FFF2-40B4-BE49-F238E27FC236}">
                <a16:creationId xmlns:a16="http://schemas.microsoft.com/office/drawing/2014/main" id="{F15A07D4-E249-4545-BFC6-943F5A583D71}"/>
              </a:ext>
            </a:extLst>
          </p:cNvPr>
          <p:cNvPicPr>
            <a:picLocks noChangeAspect="1"/>
          </p:cNvPicPr>
          <p:nvPr/>
        </p:nvPicPr>
        <p:blipFill>
          <a:blip r:embed="rId3"/>
          <a:stretch>
            <a:fillRect/>
          </a:stretch>
        </p:blipFill>
        <p:spPr>
          <a:xfrm>
            <a:off x="123437" y="4408713"/>
            <a:ext cx="6191251" cy="1901017"/>
          </a:xfrm>
          <a:prstGeom prst="rect">
            <a:avLst/>
          </a:prstGeom>
        </p:spPr>
      </p:pic>
      <p:pic>
        <p:nvPicPr>
          <p:cNvPr id="6" name="Picture 5">
            <a:extLst>
              <a:ext uri="{FF2B5EF4-FFF2-40B4-BE49-F238E27FC236}">
                <a16:creationId xmlns:a16="http://schemas.microsoft.com/office/drawing/2014/main" id="{544B57BF-5044-43E1-A9F4-B9D879FCE05C}"/>
              </a:ext>
            </a:extLst>
          </p:cNvPr>
          <p:cNvPicPr>
            <a:picLocks noChangeAspect="1"/>
          </p:cNvPicPr>
          <p:nvPr/>
        </p:nvPicPr>
        <p:blipFill>
          <a:blip r:embed="rId4"/>
          <a:stretch>
            <a:fillRect/>
          </a:stretch>
        </p:blipFill>
        <p:spPr>
          <a:xfrm>
            <a:off x="5877313" y="1390860"/>
            <a:ext cx="6191250" cy="3257550"/>
          </a:xfrm>
          <a:prstGeom prst="rect">
            <a:avLst/>
          </a:prstGeom>
        </p:spPr>
      </p:pic>
    </p:spTree>
    <p:extLst>
      <p:ext uri="{BB962C8B-B14F-4D97-AF65-F5344CB8AC3E}">
        <p14:creationId xmlns:p14="http://schemas.microsoft.com/office/powerpoint/2010/main" val="124877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6F90-3C32-4AE9-95E9-1B3712D5D414}"/>
              </a:ext>
            </a:extLst>
          </p:cNvPr>
          <p:cNvSpPr>
            <a:spLocks noGrp="1"/>
          </p:cNvSpPr>
          <p:nvPr>
            <p:ph type="title"/>
          </p:nvPr>
        </p:nvSpPr>
        <p:spPr>
          <a:xfrm>
            <a:off x="273322" y="-10375"/>
            <a:ext cx="10515600" cy="1325563"/>
          </a:xfrm>
        </p:spPr>
        <p:txBody>
          <a:bodyPr/>
          <a:lstStyle/>
          <a:p>
            <a:r>
              <a:rPr lang="en-US" dirty="0"/>
              <a:t>Taxonomy of Generative Models</a:t>
            </a:r>
          </a:p>
        </p:txBody>
      </p:sp>
      <p:graphicFrame>
        <p:nvGraphicFramePr>
          <p:cNvPr id="6" name="Content Placeholder 5">
            <a:extLst>
              <a:ext uri="{FF2B5EF4-FFF2-40B4-BE49-F238E27FC236}">
                <a16:creationId xmlns:a16="http://schemas.microsoft.com/office/drawing/2014/main" id="{9699121A-13A9-453E-915B-3E51ABA87D29}"/>
              </a:ext>
            </a:extLst>
          </p:cNvPr>
          <p:cNvGraphicFramePr>
            <a:graphicFrameLocks noGrp="1"/>
          </p:cNvGraphicFramePr>
          <p:nvPr>
            <p:ph idx="1"/>
            <p:extLst>
              <p:ext uri="{D42A27DB-BD31-4B8C-83A1-F6EECF244321}">
                <p14:modId xmlns:p14="http://schemas.microsoft.com/office/powerpoint/2010/main" val="1012590198"/>
              </p:ext>
            </p:extLst>
          </p:nvPr>
        </p:nvGraphicFramePr>
        <p:xfrm>
          <a:off x="0" y="1212980"/>
          <a:ext cx="11062245" cy="4741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8160549-E8B5-4B9C-B266-88B22CD3ECA4}"/>
              </a:ext>
            </a:extLst>
          </p:cNvPr>
          <p:cNvPicPr>
            <a:picLocks noChangeAspect="1"/>
          </p:cNvPicPr>
          <p:nvPr/>
        </p:nvPicPr>
        <p:blipFill>
          <a:blip r:embed="rId8"/>
          <a:stretch>
            <a:fillRect/>
          </a:stretch>
        </p:blipFill>
        <p:spPr>
          <a:xfrm>
            <a:off x="3095625" y="6515100"/>
            <a:ext cx="9096375" cy="342900"/>
          </a:xfrm>
          <a:prstGeom prst="rect">
            <a:avLst/>
          </a:prstGeom>
        </p:spPr>
      </p:pic>
    </p:spTree>
    <p:extLst>
      <p:ext uri="{BB962C8B-B14F-4D97-AF65-F5344CB8AC3E}">
        <p14:creationId xmlns:p14="http://schemas.microsoft.com/office/powerpoint/2010/main" val="2529375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1DAD-37FA-4FED-AFEF-F656A8D53E12}"/>
              </a:ext>
            </a:extLst>
          </p:cNvPr>
          <p:cNvSpPr>
            <a:spLocks noGrp="1"/>
          </p:cNvSpPr>
          <p:nvPr>
            <p:ph type="ctrTitle"/>
          </p:nvPr>
        </p:nvSpPr>
        <p:spPr>
          <a:xfrm>
            <a:off x="1524000" y="2656272"/>
            <a:ext cx="9144000" cy="1545456"/>
          </a:xfrm>
        </p:spPr>
        <p:txBody>
          <a:bodyPr>
            <a:normAutofit fontScale="90000"/>
          </a:bodyPr>
          <a:lstStyle/>
          <a:p>
            <a:r>
              <a:rPr lang="en-US" dirty="0"/>
              <a:t>Problem formulation for Tractable density modeling</a:t>
            </a:r>
          </a:p>
        </p:txBody>
      </p:sp>
    </p:spTree>
    <p:extLst>
      <p:ext uri="{BB962C8B-B14F-4D97-AF65-F5344CB8AC3E}">
        <p14:creationId xmlns:p14="http://schemas.microsoft.com/office/powerpoint/2010/main" val="2706473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6F90-3C32-4AE9-95E9-1B3712D5D414}"/>
              </a:ext>
            </a:extLst>
          </p:cNvPr>
          <p:cNvSpPr>
            <a:spLocks noGrp="1"/>
          </p:cNvSpPr>
          <p:nvPr>
            <p:ph type="title"/>
          </p:nvPr>
        </p:nvSpPr>
        <p:spPr>
          <a:xfrm>
            <a:off x="838200" y="0"/>
            <a:ext cx="10515600" cy="1325563"/>
          </a:xfrm>
        </p:spPr>
        <p:txBody>
          <a:bodyPr/>
          <a:lstStyle/>
          <a:p>
            <a:r>
              <a:rPr lang="en-US" dirty="0"/>
              <a:t>Factorizing the joint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B79FF3-4A11-4EAC-9757-4A6772D2B1C2}"/>
                  </a:ext>
                </a:extLst>
              </p:cNvPr>
              <p:cNvSpPr>
                <a:spLocks noGrp="1"/>
              </p:cNvSpPr>
              <p:nvPr>
                <p:ph idx="1"/>
              </p:nvPr>
            </p:nvSpPr>
            <p:spPr>
              <a:xfrm>
                <a:off x="838200" y="1253331"/>
                <a:ext cx="10515600" cy="4351338"/>
              </a:xfrm>
            </p:spPr>
            <p:txBody>
              <a:bodyPr/>
              <a:lstStyle/>
              <a:p>
                <a:r>
                  <a:rPr lang="en-US" dirty="0"/>
                  <a:t>Model explicitly the joint probability distribution of data stream </a:t>
                </a:r>
                <a:r>
                  <a:rPr lang="en-US" b="1" dirty="0"/>
                  <a:t>x</a:t>
                </a:r>
                <a:r>
                  <a:rPr lang="en-US" dirty="0"/>
                  <a:t> as a product of element-wise conditional distribution for each element x</a:t>
                </a:r>
                <a:r>
                  <a:rPr lang="en-US" sz="1600" dirty="0"/>
                  <a:t>i</a:t>
                </a:r>
                <a:r>
                  <a:rPr lang="en-US" dirty="0"/>
                  <a:t> in the stream.</a:t>
                </a:r>
              </a:p>
              <a:p>
                <a:pPr lvl="1"/>
                <a:r>
                  <a:rPr lang="en-US" dirty="0"/>
                  <a:t>Example: An image </a:t>
                </a:r>
                <a:r>
                  <a:rPr lang="en-US" b="1" dirty="0"/>
                  <a:t>x </a:t>
                </a:r>
                <a:r>
                  <a:rPr lang="en-US" dirty="0"/>
                  <a:t>of size (</a:t>
                </a:r>
                <a:r>
                  <a:rPr lang="en-US" dirty="0" err="1"/>
                  <a:t>n,n</a:t>
                </a:r>
                <a:r>
                  <a:rPr lang="en-US" dirty="0"/>
                  <a:t>) is decomposed scanning pixels in raster mode (Row by row and pixel by pixel within every row)</a:t>
                </a:r>
              </a:p>
              <a:p>
                <a:pPr lvl="1"/>
                <a:r>
                  <a:rPr lang="en-US" dirty="0"/>
                  <a:t>Apply </a:t>
                </a:r>
                <a:r>
                  <a:rPr lang="en-US" b="1" dirty="0"/>
                  <a:t>probability chain rule: </a:t>
                </a:r>
                <a:r>
                  <a:rPr lang="en-US" dirty="0"/>
                  <a:t>x</a:t>
                </a:r>
                <a:r>
                  <a:rPr lang="en-US" sz="1400" dirty="0"/>
                  <a:t>i </a:t>
                </a:r>
                <a:r>
                  <a:rPr lang="en-US" dirty="0"/>
                  <a:t>is the </a:t>
                </a:r>
                <a:r>
                  <a:rPr lang="en-US" dirty="0" err="1"/>
                  <a:t>i-th</a:t>
                </a:r>
                <a:r>
                  <a:rPr lang="en-US" dirty="0"/>
                  <a:t> pixel in the image.</a:t>
                </a:r>
              </a:p>
              <a:p>
                <a:pPr lvl="1"/>
                <a:r>
                  <a:rPr lang="en-US" dirty="0"/>
                  <a:t>Then maximize the likelihood of training data</a:t>
                </a:r>
              </a:p>
              <a:p>
                <a:pPr marL="4572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 </m:t>
                      </m:r>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𝟐</m:t>
                              </m:r>
                            </m:sup>
                          </m:sSup>
                        </m:sup>
                        <m:e>
                          <m:r>
                            <a:rPr lang="en-US" b="1" i="1" smtClean="0">
                              <a:latin typeface="Cambria Math" panose="02040503050406030204" pitchFamily="18" charset="0"/>
                            </a:rPr>
                            <m:t>𝒑</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e>
                      </m:nary>
                    </m:oMath>
                  </m:oMathPara>
                </a14:m>
                <a:endParaRPr lang="en-US" b="1" dirty="0"/>
              </a:p>
            </p:txBody>
          </p:sp>
        </mc:Choice>
        <mc:Fallback>
          <p:sp>
            <p:nvSpPr>
              <p:cNvPr id="3" name="Content Placeholder 2">
                <a:extLst>
                  <a:ext uri="{FF2B5EF4-FFF2-40B4-BE49-F238E27FC236}">
                    <a16:creationId xmlns:a16="http://schemas.microsoft.com/office/drawing/2014/main" id="{C4B79FF3-4A11-4EAC-9757-4A6772D2B1C2}"/>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3"/>
                <a:stretch>
                  <a:fillRect l="-1043" t="-2384" r="-1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1D9A61A3-6DCC-47A3-A307-69D92D206329}"/>
                  </a:ext>
                </a:extLst>
              </p:cNvPr>
              <p:cNvGraphicFramePr>
                <a:graphicFrameLocks noGrp="1"/>
              </p:cNvGraphicFramePr>
              <p:nvPr>
                <p:extLst>
                  <p:ext uri="{D42A27DB-BD31-4B8C-83A1-F6EECF244321}">
                    <p14:modId xmlns:p14="http://schemas.microsoft.com/office/powerpoint/2010/main" val="2749329252"/>
                  </p:ext>
                </p:extLst>
              </p:nvPr>
            </p:nvGraphicFramePr>
            <p:xfrm>
              <a:off x="1435892" y="4868042"/>
              <a:ext cx="2102646" cy="1727676"/>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3114313530"/>
                        </a:ext>
                      </a:extLst>
                    </a:gridCol>
                    <a:gridCol w="459581">
                      <a:extLst>
                        <a:ext uri="{9D8B030D-6E8A-4147-A177-3AD203B41FA5}">
                          <a16:colId xmlns:a16="http://schemas.microsoft.com/office/drawing/2014/main" val="3045327626"/>
                        </a:ext>
                      </a:extLst>
                    </a:gridCol>
                    <a:gridCol w="359569">
                      <a:extLst>
                        <a:ext uri="{9D8B030D-6E8A-4147-A177-3AD203B41FA5}">
                          <a16:colId xmlns:a16="http://schemas.microsoft.com/office/drawing/2014/main" val="348245236"/>
                        </a:ext>
                      </a:extLst>
                    </a:gridCol>
                    <a:gridCol w="353853">
                      <a:extLst>
                        <a:ext uri="{9D8B030D-6E8A-4147-A177-3AD203B41FA5}">
                          <a16:colId xmlns:a16="http://schemas.microsoft.com/office/drawing/2014/main" val="3789713422"/>
                        </a:ext>
                      </a:extLst>
                    </a:gridCol>
                    <a:gridCol w="467678">
                      <a:extLst>
                        <a:ext uri="{9D8B030D-6E8A-4147-A177-3AD203B41FA5}">
                          <a16:colId xmlns:a16="http://schemas.microsoft.com/office/drawing/2014/main" val="3559576870"/>
                        </a:ext>
                      </a:extLst>
                    </a:gridCol>
                  </a:tblGrid>
                  <a:tr h="325596">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b="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a:txBody>
                      <a:tcPr anchor="ctr">
                        <a:lnR w="12700" cap="flat" cmpd="sng" algn="ctr">
                          <a:solidFill>
                            <a:schemeClr val="tx1"/>
                          </a:solidFill>
                          <a:prstDash val="solid"/>
                          <a:round/>
                          <a:headEnd type="none" w="med" len="med"/>
                          <a:tailEnd type="none" w="med" len="med"/>
                        </a:lnR>
                      </a:tcPr>
                    </a:tc>
                    <a:tc gridSpan="2">
                      <a:txBody>
                        <a:bodyPr/>
                        <a:lstStyle/>
                        <a:p>
                          <a:pPr algn="ct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m:oMathPara>
                          </a14:m>
                          <a:endParaRPr lang="en-US" sz="14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00262068"/>
                      </a:ext>
                    </a:extLst>
                  </a:tr>
                  <a:tr h="182880">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5932272"/>
                      </a:ext>
                    </a:extLst>
                  </a:tr>
                  <a:tr h="352742">
                    <a:tc rowSpan="2">
                      <a:txBody>
                        <a:bodyPr/>
                        <a:lstStyle/>
                        <a:p>
                          <a:pPr algn="ctr"/>
                          <a:r>
                            <a:rPr lang="en-US" sz="1400" dirty="0"/>
                            <a:t>.</a:t>
                          </a:r>
                        </a:p>
                        <a:p>
                          <a:pPr algn="ctr"/>
                          <a:r>
                            <a:rPr lang="en-US" sz="1400" dirty="0"/>
                            <a:t>.</a:t>
                          </a:r>
                        </a:p>
                        <a:p>
                          <a:pPr algn="ctr"/>
                          <a:r>
                            <a:rPr lang="en-US" sz="1400" dirty="0"/>
                            <a:t>.</a:t>
                          </a:r>
                        </a:p>
                      </a:txBody>
                      <a:tcPr>
                        <a:lnR w="12700" cap="flat" cmpd="sng" algn="ctr">
                          <a:solidFill>
                            <a:schemeClr val="tx1"/>
                          </a:solidFill>
                          <a:prstDash val="solid"/>
                          <a:round/>
                          <a:headEnd type="none" w="med" len="med"/>
                          <a:tailEnd type="none" w="med" len="med"/>
                        </a:lnR>
                      </a:tcPr>
                    </a:tc>
                    <a:tc rowSpan="2">
                      <a:txBody>
                        <a:bodyPr/>
                        <a:lstStyle/>
                        <a:p>
                          <a:pPr algn="ctr"/>
                          <a:r>
                            <a:rPr lang="en-US" sz="1400" dirty="0"/>
                            <a:t>.</a:t>
                          </a:r>
                        </a:p>
                        <a:p>
                          <a:pPr algn="ctr"/>
                          <a:r>
                            <a:rPr lang="en-US" sz="1400" dirty="0"/>
                            <a:t>.</a:t>
                          </a:r>
                        </a:p>
                        <a:p>
                          <a:pPr algn="ctr"/>
                          <a:r>
                            <a:rPr lang="en-US"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algn="ctr"/>
                          <a:r>
                            <a:rPr lang="en-US" sz="1400" dirty="0"/>
                            <a:t>.</a:t>
                          </a:r>
                        </a:p>
                        <a:p>
                          <a:pPr algn="ctr"/>
                          <a:r>
                            <a:rPr lang="en-US" sz="1400" dirty="0"/>
                            <a:t>.</a:t>
                          </a:r>
                        </a:p>
                        <a:p>
                          <a:pPr algn="ctr"/>
                          <a:r>
                            <a:rPr lang="en-US"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242849"/>
                      </a:ext>
                    </a:extLst>
                  </a:tr>
                  <a:tr h="352742">
                    <a:tc vMerge="1">
                      <a:txBody>
                        <a:bodyPr/>
                        <a:lstStyle/>
                        <a:p>
                          <a:pPr algn="ctr"/>
                          <a:endParaRPr lang="en-US" sz="1400" dirty="0"/>
                        </a:p>
                      </a:txBody>
                      <a:tcPr/>
                    </a:tc>
                    <a:tc vMerge="1">
                      <a:txBody>
                        <a:bodyPr/>
                        <a:lstStyle/>
                        <a:p>
                          <a:pPr algn="ctr"/>
                          <a:endParaRPr lang="en-US" sz="1400" dirty="0"/>
                        </a:p>
                      </a:txBody>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sz="1400" dirty="0"/>
                        </a:p>
                      </a:txBody>
                      <a:tcPr/>
                    </a:tc>
                    <a:extLst>
                      <a:ext uri="{0D108BD9-81ED-4DB2-BD59-A6C34878D82A}">
                        <a16:rowId xmlns:a16="http://schemas.microsoft.com/office/drawing/2014/main" val="3802244307"/>
                      </a:ext>
                    </a:extLst>
                  </a:tr>
                  <a:tr h="177482">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t>
                          </a:r>
                        </a:p>
                      </a:txBody>
                      <a:tcPr>
                        <a:lnR w="12700" cap="flat" cmpd="sng" algn="ctr">
                          <a:solidFill>
                            <a:schemeClr val="tx1"/>
                          </a:solidFill>
                          <a:prstDash val="solid"/>
                          <a:round/>
                          <a:headEnd type="none" w="med" len="med"/>
                          <a:tailEnd type="none" w="med" len="med"/>
                        </a:lnR>
                      </a:tcPr>
                    </a:tc>
                    <a:tc hMerge="1">
                      <a:txBody>
                        <a:bodyPr/>
                        <a:lstStyle/>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sub>
                                </m:sSub>
                              </m:oMath>
                            </m:oMathPara>
                          </a14:m>
                          <a:endParaRPr lang="en-US" sz="1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17360099"/>
                      </a:ext>
                    </a:extLst>
                  </a:tr>
                </a:tbl>
              </a:graphicData>
            </a:graphic>
          </p:graphicFrame>
        </mc:Choice>
        <mc:Fallback>
          <p:graphicFrame>
            <p:nvGraphicFramePr>
              <p:cNvPr id="4" name="Table 3">
                <a:extLst>
                  <a:ext uri="{FF2B5EF4-FFF2-40B4-BE49-F238E27FC236}">
                    <a16:creationId xmlns:a16="http://schemas.microsoft.com/office/drawing/2014/main" id="{1D9A61A3-6DCC-47A3-A307-69D92D206329}"/>
                  </a:ext>
                </a:extLst>
              </p:cNvPr>
              <p:cNvGraphicFramePr>
                <a:graphicFrameLocks noGrp="1"/>
              </p:cNvGraphicFramePr>
              <p:nvPr>
                <p:extLst>
                  <p:ext uri="{D42A27DB-BD31-4B8C-83A1-F6EECF244321}">
                    <p14:modId xmlns:p14="http://schemas.microsoft.com/office/powerpoint/2010/main" val="2749329252"/>
                  </p:ext>
                </p:extLst>
              </p:nvPr>
            </p:nvGraphicFramePr>
            <p:xfrm>
              <a:off x="1435892" y="4868042"/>
              <a:ext cx="2102646" cy="1727676"/>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3114313530"/>
                        </a:ext>
                      </a:extLst>
                    </a:gridCol>
                    <a:gridCol w="459581">
                      <a:extLst>
                        <a:ext uri="{9D8B030D-6E8A-4147-A177-3AD203B41FA5}">
                          <a16:colId xmlns:a16="http://schemas.microsoft.com/office/drawing/2014/main" val="3045327626"/>
                        </a:ext>
                      </a:extLst>
                    </a:gridCol>
                    <a:gridCol w="359569">
                      <a:extLst>
                        <a:ext uri="{9D8B030D-6E8A-4147-A177-3AD203B41FA5}">
                          <a16:colId xmlns:a16="http://schemas.microsoft.com/office/drawing/2014/main" val="348245236"/>
                        </a:ext>
                      </a:extLst>
                    </a:gridCol>
                    <a:gridCol w="353853">
                      <a:extLst>
                        <a:ext uri="{9D8B030D-6E8A-4147-A177-3AD203B41FA5}">
                          <a16:colId xmlns:a16="http://schemas.microsoft.com/office/drawing/2014/main" val="3789713422"/>
                        </a:ext>
                      </a:extLst>
                    </a:gridCol>
                    <a:gridCol w="467678">
                      <a:extLst>
                        <a:ext uri="{9D8B030D-6E8A-4147-A177-3AD203B41FA5}">
                          <a16:colId xmlns:a16="http://schemas.microsoft.com/office/drawing/2014/main" val="3559576870"/>
                        </a:ext>
                      </a:extLst>
                    </a:gridCol>
                  </a:tblGrid>
                  <a:tr h="325596">
                    <a:tc>
                      <a:txBody>
                        <a:bodyPr/>
                        <a:lstStyle/>
                        <a:p>
                          <a:endParaRPr lang="en-US"/>
                        </a:p>
                      </a:txBody>
                      <a:tcPr anchor="ctr">
                        <a:blipFill>
                          <a:blip r:embed="rId4"/>
                          <a:stretch>
                            <a:fillRect l="-1316" t="-1852" r="-357895" b="-455556"/>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4"/>
                          <a:stretch>
                            <a:fillRect l="-101316" t="-1852" r="-257895" b="-455556"/>
                          </a:stretch>
                        </a:blipFill>
                      </a:tcPr>
                    </a:tc>
                    <a:tc gridSpan="2">
                      <a:txBody>
                        <a:bodyPr/>
                        <a:lstStyle/>
                        <a:p>
                          <a:pPr algn="ct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4"/>
                          <a:stretch>
                            <a:fillRect l="-350649" t="-1852" r="-2597" b="-455556"/>
                          </a:stretch>
                        </a:blipFill>
                      </a:tcPr>
                    </a:tc>
                    <a:extLst>
                      <a:ext uri="{0D108BD9-81ED-4DB2-BD59-A6C34878D82A}">
                        <a16:rowId xmlns:a16="http://schemas.microsoft.com/office/drawing/2014/main" val="2300262068"/>
                      </a:ext>
                    </a:extLst>
                  </a:tr>
                  <a:tr h="304800">
                    <a:tc>
                      <a:txBody>
                        <a:bodyPr/>
                        <a:lstStyle/>
                        <a:p>
                          <a:endParaRPr lang="en-US"/>
                        </a:p>
                      </a:txBody>
                      <a:tcPr anchor="ctr">
                        <a:blipFill>
                          <a:blip r:embed="rId4"/>
                          <a:stretch>
                            <a:fillRect l="-1316" t="-110000" r="-357895" b="-392000"/>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101316" t="-110000" r="-257895" b="-392000"/>
                          </a:stretch>
                        </a:blip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T w="12700" cap="flat" cmpd="sng" algn="ctr">
                          <a:solidFill>
                            <a:schemeClr val="tx1"/>
                          </a:solidFill>
                          <a:prstDash val="solid"/>
                          <a:round/>
                          <a:headEnd type="none" w="med" len="med"/>
                          <a:tailEnd type="none" w="med" len="med"/>
                        </a:lnT>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350649" t="-110000" r="-2597" b="-392000"/>
                          </a:stretch>
                        </a:blipFill>
                      </a:tcPr>
                    </a:tc>
                    <a:extLst>
                      <a:ext uri="{0D108BD9-81ED-4DB2-BD59-A6C34878D82A}">
                        <a16:rowId xmlns:a16="http://schemas.microsoft.com/office/drawing/2014/main" val="1955932272"/>
                      </a:ext>
                    </a:extLst>
                  </a:tr>
                  <a:tr h="352742">
                    <a:tc rowSpan="2">
                      <a:txBody>
                        <a:bodyPr/>
                        <a:lstStyle/>
                        <a:p>
                          <a:pPr algn="ctr"/>
                          <a:r>
                            <a:rPr lang="en-US" sz="1400" dirty="0"/>
                            <a:t>.</a:t>
                          </a:r>
                        </a:p>
                        <a:p>
                          <a:pPr algn="ctr"/>
                          <a:r>
                            <a:rPr lang="en-US" sz="1400" dirty="0"/>
                            <a:t>.</a:t>
                          </a:r>
                        </a:p>
                        <a:p>
                          <a:pPr algn="ctr"/>
                          <a:r>
                            <a:rPr lang="en-US" sz="1400" dirty="0"/>
                            <a:t>.</a:t>
                          </a:r>
                        </a:p>
                      </a:txBody>
                      <a:tcPr>
                        <a:lnR w="12700" cap="flat" cmpd="sng" algn="ctr">
                          <a:solidFill>
                            <a:schemeClr val="tx1"/>
                          </a:solidFill>
                          <a:prstDash val="solid"/>
                          <a:round/>
                          <a:headEnd type="none" w="med" len="med"/>
                          <a:tailEnd type="none" w="med" len="med"/>
                        </a:lnR>
                      </a:tcPr>
                    </a:tc>
                    <a:tc rowSpan="2">
                      <a:txBody>
                        <a:bodyPr/>
                        <a:lstStyle/>
                        <a:p>
                          <a:pPr algn="ctr"/>
                          <a:r>
                            <a:rPr lang="en-US" sz="1400" dirty="0"/>
                            <a:t>.</a:t>
                          </a:r>
                        </a:p>
                        <a:p>
                          <a:pPr algn="ctr"/>
                          <a:r>
                            <a:rPr lang="en-US" sz="1400" dirty="0"/>
                            <a:t>.</a:t>
                          </a:r>
                        </a:p>
                        <a:p>
                          <a:pPr algn="ctr"/>
                          <a:r>
                            <a:rPr lang="en-US"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algn="ctr"/>
                          <a:r>
                            <a:rPr lang="en-US" sz="1400" dirty="0"/>
                            <a:t>.</a:t>
                          </a:r>
                        </a:p>
                        <a:p>
                          <a:pPr algn="ctr"/>
                          <a:r>
                            <a:rPr lang="en-US" sz="1400" dirty="0"/>
                            <a:t>.</a:t>
                          </a:r>
                        </a:p>
                        <a:p>
                          <a:pPr algn="ctr"/>
                          <a:r>
                            <a:rPr lang="en-US"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242849"/>
                      </a:ext>
                    </a:extLst>
                  </a:tr>
                  <a:tr h="378778">
                    <a:tc vMerge="1">
                      <a:txBody>
                        <a:bodyPr/>
                        <a:lstStyle/>
                        <a:p>
                          <a:pPr algn="ctr"/>
                          <a:endParaRPr lang="en-US" sz="1400" dirty="0"/>
                        </a:p>
                      </a:txBody>
                      <a:tcPr/>
                    </a:tc>
                    <a:tc vMerge="1">
                      <a:txBody>
                        <a:bodyPr/>
                        <a:lstStyle/>
                        <a:p>
                          <a:pPr algn="ctr"/>
                          <a:endParaRPr lang="en-US" sz="1400" dirty="0"/>
                        </a:p>
                      </a:txBody>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sz="1400" dirty="0"/>
                        </a:p>
                      </a:txBody>
                      <a:tcPr/>
                    </a:tc>
                    <a:extLst>
                      <a:ext uri="{0D108BD9-81ED-4DB2-BD59-A6C34878D82A}">
                        <a16:rowId xmlns:a16="http://schemas.microsoft.com/office/drawing/2014/main" val="3802244307"/>
                      </a:ext>
                    </a:extLst>
                  </a:tr>
                  <a:tr h="36576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t>
                          </a:r>
                        </a:p>
                      </a:txBody>
                      <a:tcPr>
                        <a:lnR w="12700" cap="flat" cmpd="sng" algn="ctr">
                          <a:solidFill>
                            <a:schemeClr val="tx1"/>
                          </a:solidFill>
                          <a:prstDash val="solid"/>
                          <a:round/>
                          <a:headEnd type="none" w="med" len="med"/>
                          <a:tailEnd type="none" w="med" len="med"/>
                        </a:lnR>
                      </a:tcPr>
                    </a:tc>
                    <a:tc hMerge="1">
                      <a:txBody>
                        <a:bodyPr/>
                        <a:lstStyle/>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4"/>
                          <a:stretch>
                            <a:fillRect l="-350649" t="-375000" r="-2597" b="-26667"/>
                          </a:stretch>
                        </a:blipFill>
                      </a:tcPr>
                    </a:tc>
                    <a:extLst>
                      <a:ext uri="{0D108BD9-81ED-4DB2-BD59-A6C34878D82A}">
                        <a16:rowId xmlns:a16="http://schemas.microsoft.com/office/drawing/2014/main" val="3517360099"/>
                      </a:ext>
                    </a:extLst>
                  </a:tr>
                </a:tbl>
              </a:graphicData>
            </a:graphic>
          </p:graphicFrame>
        </mc:Fallback>
      </mc:AlternateContent>
      <p:cxnSp>
        <p:nvCxnSpPr>
          <p:cNvPr id="6" name="Straight Arrow Connector 5">
            <a:extLst>
              <a:ext uri="{FF2B5EF4-FFF2-40B4-BE49-F238E27FC236}">
                <a16:creationId xmlns:a16="http://schemas.microsoft.com/office/drawing/2014/main" id="{D4A8A0C1-C556-47BD-BBCB-ABAD01465E5F}"/>
              </a:ext>
            </a:extLst>
          </p:cNvPr>
          <p:cNvCxnSpPr/>
          <p:nvPr/>
        </p:nvCxnSpPr>
        <p:spPr>
          <a:xfrm>
            <a:off x="3688080" y="5731880"/>
            <a:ext cx="7543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3B0ABDA6-B11A-4BC7-A94B-EA690AA1867D}"/>
                  </a:ext>
                </a:extLst>
              </p:cNvPr>
              <p:cNvGraphicFramePr>
                <a:graphicFrameLocks noGrp="1"/>
              </p:cNvGraphicFramePr>
              <p:nvPr>
                <p:extLst>
                  <p:ext uri="{D42A27DB-BD31-4B8C-83A1-F6EECF244321}">
                    <p14:modId xmlns:p14="http://schemas.microsoft.com/office/powerpoint/2010/main" val="3424167451"/>
                  </p:ext>
                </p:extLst>
              </p:nvPr>
            </p:nvGraphicFramePr>
            <p:xfrm>
              <a:off x="4592002" y="5569082"/>
              <a:ext cx="2102646" cy="325596"/>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3113518530"/>
                        </a:ext>
                      </a:extLst>
                    </a:gridCol>
                    <a:gridCol w="459581">
                      <a:extLst>
                        <a:ext uri="{9D8B030D-6E8A-4147-A177-3AD203B41FA5}">
                          <a16:colId xmlns:a16="http://schemas.microsoft.com/office/drawing/2014/main" val="4025207217"/>
                        </a:ext>
                      </a:extLst>
                    </a:gridCol>
                    <a:gridCol w="713422">
                      <a:extLst>
                        <a:ext uri="{9D8B030D-6E8A-4147-A177-3AD203B41FA5}">
                          <a16:colId xmlns:a16="http://schemas.microsoft.com/office/drawing/2014/main" val="1992015783"/>
                        </a:ext>
                      </a:extLst>
                    </a:gridCol>
                    <a:gridCol w="467678">
                      <a:extLst>
                        <a:ext uri="{9D8B030D-6E8A-4147-A177-3AD203B41FA5}">
                          <a16:colId xmlns:a16="http://schemas.microsoft.com/office/drawing/2014/main" val="1233413665"/>
                        </a:ext>
                      </a:extLst>
                    </a:gridCol>
                  </a:tblGrid>
                  <a:tr h="325596">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b="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a:txBody>
                      <a:tcPr anchor="ctr">
                        <a:lnR w="12700" cap="flat" cmpd="sng" algn="ctr">
                          <a:solidFill>
                            <a:schemeClr val="tx1"/>
                          </a:solidFill>
                          <a:prstDash val="solid"/>
                          <a:round/>
                          <a:headEnd type="none" w="med" len="med"/>
                          <a:tailEnd type="none" w="med" len="med"/>
                        </a:lnR>
                      </a:tcPr>
                    </a:tc>
                    <a:tc>
                      <a:txBody>
                        <a:bodyPr/>
                        <a:lstStyle/>
                        <a:p>
                          <a:pPr algn="ct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m:oMathPara>
                          </a14:m>
                          <a:endParaRPr lang="en-US" sz="14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92903125"/>
                      </a:ext>
                    </a:extLst>
                  </a:tr>
                </a:tbl>
              </a:graphicData>
            </a:graphic>
          </p:graphicFrame>
        </mc:Choice>
        <mc:Fallback>
          <p:graphicFrame>
            <p:nvGraphicFramePr>
              <p:cNvPr id="10" name="Table 9">
                <a:extLst>
                  <a:ext uri="{FF2B5EF4-FFF2-40B4-BE49-F238E27FC236}">
                    <a16:creationId xmlns:a16="http://schemas.microsoft.com/office/drawing/2014/main" id="{3B0ABDA6-B11A-4BC7-A94B-EA690AA1867D}"/>
                  </a:ext>
                </a:extLst>
              </p:cNvPr>
              <p:cNvGraphicFramePr>
                <a:graphicFrameLocks noGrp="1"/>
              </p:cNvGraphicFramePr>
              <p:nvPr>
                <p:extLst>
                  <p:ext uri="{D42A27DB-BD31-4B8C-83A1-F6EECF244321}">
                    <p14:modId xmlns:p14="http://schemas.microsoft.com/office/powerpoint/2010/main" val="3424167451"/>
                  </p:ext>
                </p:extLst>
              </p:nvPr>
            </p:nvGraphicFramePr>
            <p:xfrm>
              <a:off x="4592002" y="5569082"/>
              <a:ext cx="2102646" cy="325596"/>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3113518530"/>
                        </a:ext>
                      </a:extLst>
                    </a:gridCol>
                    <a:gridCol w="459581">
                      <a:extLst>
                        <a:ext uri="{9D8B030D-6E8A-4147-A177-3AD203B41FA5}">
                          <a16:colId xmlns:a16="http://schemas.microsoft.com/office/drawing/2014/main" val="4025207217"/>
                        </a:ext>
                      </a:extLst>
                    </a:gridCol>
                    <a:gridCol w="713422">
                      <a:extLst>
                        <a:ext uri="{9D8B030D-6E8A-4147-A177-3AD203B41FA5}">
                          <a16:colId xmlns:a16="http://schemas.microsoft.com/office/drawing/2014/main" val="1992015783"/>
                        </a:ext>
                      </a:extLst>
                    </a:gridCol>
                    <a:gridCol w="467678">
                      <a:extLst>
                        <a:ext uri="{9D8B030D-6E8A-4147-A177-3AD203B41FA5}">
                          <a16:colId xmlns:a16="http://schemas.microsoft.com/office/drawing/2014/main" val="1233413665"/>
                        </a:ext>
                      </a:extLst>
                    </a:gridCol>
                  </a:tblGrid>
                  <a:tr h="325596">
                    <a:tc>
                      <a:txBody>
                        <a:bodyPr/>
                        <a:lstStyle/>
                        <a:p>
                          <a:endParaRPr lang="en-US"/>
                        </a:p>
                      </a:txBody>
                      <a:tcPr anchor="ctr">
                        <a:blipFill>
                          <a:blip r:embed="rId5"/>
                          <a:stretch>
                            <a:fillRect l="-1316" t="-1852" r="-357895" b="-1666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5"/>
                          <a:stretch>
                            <a:fillRect l="-101316" t="-1852" r="-257895" b="-16667"/>
                          </a:stretch>
                        </a:blipFill>
                      </a:tcPr>
                    </a:tc>
                    <a:tc>
                      <a:txBody>
                        <a:bodyPr/>
                        <a:lstStyle/>
                        <a:p>
                          <a:pPr algn="ct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5"/>
                          <a:stretch>
                            <a:fillRect l="-350649" t="-1852" r="-2597" b="-16667"/>
                          </a:stretch>
                        </a:blipFill>
                      </a:tcPr>
                    </a:tc>
                    <a:extLst>
                      <a:ext uri="{0D108BD9-81ED-4DB2-BD59-A6C34878D82A}">
                        <a16:rowId xmlns:a16="http://schemas.microsoft.com/office/drawing/2014/main" val="199290312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039FA8AB-779B-4B73-A15E-0B83BE66B7FF}"/>
                  </a:ext>
                </a:extLst>
              </p:cNvPr>
              <p:cNvGraphicFramePr>
                <a:graphicFrameLocks noGrp="1"/>
              </p:cNvGraphicFramePr>
              <p:nvPr>
                <p:extLst>
                  <p:ext uri="{D42A27DB-BD31-4B8C-83A1-F6EECF244321}">
                    <p14:modId xmlns:p14="http://schemas.microsoft.com/office/powerpoint/2010/main" val="3710998886"/>
                  </p:ext>
                </p:extLst>
              </p:nvPr>
            </p:nvGraphicFramePr>
            <p:xfrm>
              <a:off x="6696789" y="5569081"/>
              <a:ext cx="2102646" cy="325597"/>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933109908"/>
                        </a:ext>
                      </a:extLst>
                    </a:gridCol>
                    <a:gridCol w="459581">
                      <a:extLst>
                        <a:ext uri="{9D8B030D-6E8A-4147-A177-3AD203B41FA5}">
                          <a16:colId xmlns:a16="http://schemas.microsoft.com/office/drawing/2014/main" val="2921109728"/>
                        </a:ext>
                      </a:extLst>
                    </a:gridCol>
                    <a:gridCol w="713422">
                      <a:extLst>
                        <a:ext uri="{9D8B030D-6E8A-4147-A177-3AD203B41FA5}">
                          <a16:colId xmlns:a16="http://schemas.microsoft.com/office/drawing/2014/main" val="942280532"/>
                        </a:ext>
                      </a:extLst>
                    </a:gridCol>
                    <a:gridCol w="467678">
                      <a:extLst>
                        <a:ext uri="{9D8B030D-6E8A-4147-A177-3AD203B41FA5}">
                          <a16:colId xmlns:a16="http://schemas.microsoft.com/office/drawing/2014/main" val="2538659625"/>
                        </a:ext>
                      </a:extLst>
                    </a:gridCol>
                  </a:tblGrid>
                  <a:tr h="325597">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oMath>
                            </m:oMathPara>
                          </a14:m>
                          <a:endParaRPr lang="en-US" sz="1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5413286"/>
                      </a:ext>
                    </a:extLst>
                  </a:tr>
                </a:tbl>
              </a:graphicData>
            </a:graphic>
          </p:graphicFrame>
        </mc:Choice>
        <mc:Fallback>
          <p:graphicFrame>
            <p:nvGraphicFramePr>
              <p:cNvPr id="11" name="Table 10">
                <a:extLst>
                  <a:ext uri="{FF2B5EF4-FFF2-40B4-BE49-F238E27FC236}">
                    <a16:creationId xmlns:a16="http://schemas.microsoft.com/office/drawing/2014/main" id="{039FA8AB-779B-4B73-A15E-0B83BE66B7FF}"/>
                  </a:ext>
                </a:extLst>
              </p:cNvPr>
              <p:cNvGraphicFramePr>
                <a:graphicFrameLocks noGrp="1"/>
              </p:cNvGraphicFramePr>
              <p:nvPr>
                <p:extLst>
                  <p:ext uri="{D42A27DB-BD31-4B8C-83A1-F6EECF244321}">
                    <p14:modId xmlns:p14="http://schemas.microsoft.com/office/powerpoint/2010/main" val="3710998886"/>
                  </p:ext>
                </p:extLst>
              </p:nvPr>
            </p:nvGraphicFramePr>
            <p:xfrm>
              <a:off x="6696789" y="5569081"/>
              <a:ext cx="2102646" cy="325597"/>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933109908"/>
                        </a:ext>
                      </a:extLst>
                    </a:gridCol>
                    <a:gridCol w="459581">
                      <a:extLst>
                        <a:ext uri="{9D8B030D-6E8A-4147-A177-3AD203B41FA5}">
                          <a16:colId xmlns:a16="http://schemas.microsoft.com/office/drawing/2014/main" val="2921109728"/>
                        </a:ext>
                      </a:extLst>
                    </a:gridCol>
                    <a:gridCol w="713422">
                      <a:extLst>
                        <a:ext uri="{9D8B030D-6E8A-4147-A177-3AD203B41FA5}">
                          <a16:colId xmlns:a16="http://schemas.microsoft.com/office/drawing/2014/main" val="942280532"/>
                        </a:ext>
                      </a:extLst>
                    </a:gridCol>
                    <a:gridCol w="467678">
                      <a:extLst>
                        <a:ext uri="{9D8B030D-6E8A-4147-A177-3AD203B41FA5}">
                          <a16:colId xmlns:a16="http://schemas.microsoft.com/office/drawing/2014/main" val="2538659625"/>
                        </a:ext>
                      </a:extLst>
                    </a:gridCol>
                  </a:tblGrid>
                  <a:tr h="325597">
                    <a:tc>
                      <a:txBody>
                        <a:bodyPr/>
                        <a:lstStyle/>
                        <a:p>
                          <a:endParaRPr lang="en-US"/>
                        </a:p>
                      </a:txBody>
                      <a:tcPr anchor="ctr">
                        <a:blipFill>
                          <a:blip r:embed="rId6"/>
                          <a:stretch>
                            <a:fillRect l="-1316" t="-1852" r="-357895" b="-1666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6"/>
                          <a:stretch>
                            <a:fillRect l="-101316" t="-1852" r="-257895"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6"/>
                          <a:stretch>
                            <a:fillRect l="-350649" t="-1852" r="-2597" b="-16667"/>
                          </a:stretch>
                        </a:blipFill>
                      </a:tcPr>
                    </a:tc>
                    <a:extLst>
                      <a:ext uri="{0D108BD9-81ED-4DB2-BD59-A6C34878D82A}">
                        <a16:rowId xmlns:a16="http://schemas.microsoft.com/office/drawing/2014/main" val="4275413286"/>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52DBC54D-8FBC-4195-8387-9DFE3D429CBD}"/>
                  </a:ext>
                </a:extLst>
              </p:cNvPr>
              <p:cNvGraphicFramePr>
                <a:graphicFrameLocks noGrp="1"/>
              </p:cNvGraphicFramePr>
              <p:nvPr>
                <p:extLst>
                  <p:ext uri="{D42A27DB-BD31-4B8C-83A1-F6EECF244321}">
                    <p14:modId xmlns:p14="http://schemas.microsoft.com/office/powerpoint/2010/main" val="4001808114"/>
                  </p:ext>
                </p:extLst>
              </p:nvPr>
            </p:nvGraphicFramePr>
            <p:xfrm>
              <a:off x="8801576" y="5569081"/>
              <a:ext cx="2102646" cy="325597"/>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933109908"/>
                        </a:ext>
                      </a:extLst>
                    </a:gridCol>
                    <a:gridCol w="459581">
                      <a:extLst>
                        <a:ext uri="{9D8B030D-6E8A-4147-A177-3AD203B41FA5}">
                          <a16:colId xmlns:a16="http://schemas.microsoft.com/office/drawing/2014/main" val="2921109728"/>
                        </a:ext>
                      </a:extLst>
                    </a:gridCol>
                    <a:gridCol w="713422">
                      <a:extLst>
                        <a:ext uri="{9D8B030D-6E8A-4147-A177-3AD203B41FA5}">
                          <a16:colId xmlns:a16="http://schemas.microsoft.com/office/drawing/2014/main" val="942280532"/>
                        </a:ext>
                      </a:extLst>
                    </a:gridCol>
                    <a:gridCol w="467678">
                      <a:extLst>
                        <a:ext uri="{9D8B030D-6E8A-4147-A177-3AD203B41FA5}">
                          <a16:colId xmlns:a16="http://schemas.microsoft.com/office/drawing/2014/main" val="2538659625"/>
                        </a:ext>
                      </a:extLst>
                    </a:gridCol>
                  </a:tblGrid>
                  <a:tr h="325597">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𝒊</m:t>
                                    </m:r>
                                  </m:sub>
                                </m:sSub>
                              </m:oMath>
                            </m:oMathPara>
                          </a14:m>
                          <a:endParaRPr lang="en-US" sz="1400" b="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oMath>
                            </m:oMathPara>
                          </a14:m>
                          <a:endParaRPr lang="en-US" sz="1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sub>
                                </m:sSub>
                              </m:oMath>
                            </m:oMathPara>
                          </a14:m>
                          <a:endParaRPr lang="en-US" sz="1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5413286"/>
                      </a:ext>
                    </a:extLst>
                  </a:tr>
                </a:tbl>
              </a:graphicData>
            </a:graphic>
          </p:graphicFrame>
        </mc:Choice>
        <mc:Fallback>
          <p:graphicFrame>
            <p:nvGraphicFramePr>
              <p:cNvPr id="12" name="Table 11">
                <a:extLst>
                  <a:ext uri="{FF2B5EF4-FFF2-40B4-BE49-F238E27FC236}">
                    <a16:creationId xmlns:a16="http://schemas.microsoft.com/office/drawing/2014/main" id="{52DBC54D-8FBC-4195-8387-9DFE3D429CBD}"/>
                  </a:ext>
                </a:extLst>
              </p:cNvPr>
              <p:cNvGraphicFramePr>
                <a:graphicFrameLocks noGrp="1"/>
              </p:cNvGraphicFramePr>
              <p:nvPr>
                <p:extLst>
                  <p:ext uri="{D42A27DB-BD31-4B8C-83A1-F6EECF244321}">
                    <p14:modId xmlns:p14="http://schemas.microsoft.com/office/powerpoint/2010/main" val="4001808114"/>
                  </p:ext>
                </p:extLst>
              </p:nvPr>
            </p:nvGraphicFramePr>
            <p:xfrm>
              <a:off x="8801576" y="5569081"/>
              <a:ext cx="2102646" cy="325597"/>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933109908"/>
                        </a:ext>
                      </a:extLst>
                    </a:gridCol>
                    <a:gridCol w="459581">
                      <a:extLst>
                        <a:ext uri="{9D8B030D-6E8A-4147-A177-3AD203B41FA5}">
                          <a16:colId xmlns:a16="http://schemas.microsoft.com/office/drawing/2014/main" val="2921109728"/>
                        </a:ext>
                      </a:extLst>
                    </a:gridCol>
                    <a:gridCol w="713422">
                      <a:extLst>
                        <a:ext uri="{9D8B030D-6E8A-4147-A177-3AD203B41FA5}">
                          <a16:colId xmlns:a16="http://schemas.microsoft.com/office/drawing/2014/main" val="942280532"/>
                        </a:ext>
                      </a:extLst>
                    </a:gridCol>
                    <a:gridCol w="467678">
                      <a:extLst>
                        <a:ext uri="{9D8B030D-6E8A-4147-A177-3AD203B41FA5}">
                          <a16:colId xmlns:a16="http://schemas.microsoft.com/office/drawing/2014/main" val="2538659625"/>
                        </a:ext>
                      </a:extLst>
                    </a:gridCol>
                  </a:tblGrid>
                  <a:tr h="325597">
                    <a:tc>
                      <a:txBody>
                        <a:bodyPr/>
                        <a:lstStyle/>
                        <a:p>
                          <a:endParaRPr lang="en-US"/>
                        </a:p>
                      </a:txBody>
                      <a:tcPr anchor="ctr">
                        <a:blipFill>
                          <a:blip r:embed="rId7"/>
                          <a:stretch>
                            <a:fillRect l="-1316" t="-1852" r="-357895" b="-1666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7"/>
                          <a:stretch>
                            <a:fillRect l="-101316" t="-1852" r="-257895"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7"/>
                          <a:stretch>
                            <a:fillRect l="-350649" t="-1852" r="-2597" b="-16667"/>
                          </a:stretch>
                        </a:blipFill>
                      </a:tcPr>
                    </a:tc>
                    <a:extLst>
                      <a:ext uri="{0D108BD9-81ED-4DB2-BD59-A6C34878D82A}">
                        <a16:rowId xmlns:a16="http://schemas.microsoft.com/office/drawing/2014/main" val="4275413286"/>
                      </a:ext>
                    </a:extLst>
                  </a:tr>
                </a:tbl>
              </a:graphicData>
            </a:graphic>
          </p:graphicFrame>
        </mc:Fallback>
      </mc:AlternateContent>
      <p:sp>
        <p:nvSpPr>
          <p:cNvPr id="16" name="Left Brace 15">
            <a:extLst>
              <a:ext uri="{FF2B5EF4-FFF2-40B4-BE49-F238E27FC236}">
                <a16:creationId xmlns:a16="http://schemas.microsoft.com/office/drawing/2014/main" id="{9B297C2C-BCA4-4DCA-A472-4886181865B9}"/>
              </a:ext>
            </a:extLst>
          </p:cNvPr>
          <p:cNvSpPr/>
          <p:nvPr/>
        </p:nvSpPr>
        <p:spPr>
          <a:xfrm rot="5400000">
            <a:off x="6607243" y="3343511"/>
            <a:ext cx="174809" cy="42074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82A2698-9FFB-4645-A08C-CDC05F443487}"/>
              </a:ext>
            </a:extLst>
          </p:cNvPr>
          <p:cNvCxnSpPr>
            <a:cxnSpLocks/>
          </p:cNvCxnSpPr>
          <p:nvPr/>
        </p:nvCxnSpPr>
        <p:spPr>
          <a:xfrm flipH="1" flipV="1">
            <a:off x="6694647" y="4646365"/>
            <a:ext cx="1" cy="713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E8FFAC-3253-46B7-AAA6-0207027EF0E2}"/>
              </a:ext>
            </a:extLst>
          </p:cNvPr>
          <p:cNvCxnSpPr>
            <a:cxnSpLocks/>
          </p:cNvCxnSpPr>
          <p:nvPr/>
        </p:nvCxnSpPr>
        <p:spPr>
          <a:xfrm flipV="1">
            <a:off x="8979877" y="4005505"/>
            <a:ext cx="0" cy="1529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D2A202-0609-4A45-9E52-28F94A5661FA}"/>
              </a:ext>
            </a:extLst>
          </p:cNvPr>
          <p:cNvCxnSpPr/>
          <p:nvPr/>
        </p:nvCxnSpPr>
        <p:spPr>
          <a:xfrm flipH="1">
            <a:off x="5963138" y="4005505"/>
            <a:ext cx="3016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E5C533-1F03-4F99-840B-505A01FF7F47}"/>
              </a:ext>
            </a:extLst>
          </p:cNvPr>
          <p:cNvCxnSpPr/>
          <p:nvPr/>
        </p:nvCxnSpPr>
        <p:spPr>
          <a:xfrm>
            <a:off x="5963138" y="4005505"/>
            <a:ext cx="0" cy="32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58576A1-3E09-4E28-A2D4-F868F047EB04}"/>
              </a:ext>
            </a:extLst>
          </p:cNvPr>
          <p:cNvSpPr txBox="1"/>
          <p:nvPr/>
        </p:nvSpPr>
        <p:spPr>
          <a:xfrm>
            <a:off x="967585" y="4268966"/>
            <a:ext cx="2161426" cy="369332"/>
          </a:xfrm>
          <a:prstGeom prst="rect">
            <a:avLst/>
          </a:prstGeom>
          <a:noFill/>
        </p:spPr>
        <p:txBody>
          <a:bodyPr wrap="none" rtlCol="0">
            <a:spAutoFit/>
          </a:bodyPr>
          <a:lstStyle/>
          <a:p>
            <a:r>
              <a:rPr lang="en-US" dirty="0"/>
              <a:t>Likelihood of image x</a:t>
            </a:r>
          </a:p>
        </p:txBody>
      </p:sp>
      <p:cxnSp>
        <p:nvCxnSpPr>
          <p:cNvPr id="8" name="Straight Arrow Connector 7">
            <a:extLst>
              <a:ext uri="{FF2B5EF4-FFF2-40B4-BE49-F238E27FC236}">
                <a16:creationId xmlns:a16="http://schemas.microsoft.com/office/drawing/2014/main" id="{E2743D46-A827-4D36-BE9A-78DFE0CA8B26}"/>
              </a:ext>
            </a:extLst>
          </p:cNvPr>
          <p:cNvCxnSpPr>
            <a:cxnSpLocks/>
          </p:cNvCxnSpPr>
          <p:nvPr/>
        </p:nvCxnSpPr>
        <p:spPr>
          <a:xfrm>
            <a:off x="3129011" y="4468755"/>
            <a:ext cx="699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F443DB7-25F4-4F48-91F5-AE64146034FC}"/>
              </a:ext>
            </a:extLst>
          </p:cNvPr>
          <p:cNvSpPr txBox="1"/>
          <p:nvPr/>
        </p:nvSpPr>
        <p:spPr>
          <a:xfrm>
            <a:off x="9167976" y="4172409"/>
            <a:ext cx="3024024" cy="646331"/>
          </a:xfrm>
          <a:prstGeom prst="rect">
            <a:avLst/>
          </a:prstGeom>
          <a:noFill/>
        </p:spPr>
        <p:txBody>
          <a:bodyPr wrap="square" rtlCol="0">
            <a:spAutoFit/>
          </a:bodyPr>
          <a:lstStyle/>
          <a:p>
            <a:r>
              <a:rPr lang="en-US" dirty="0"/>
              <a:t>Probability of </a:t>
            </a:r>
            <a:r>
              <a:rPr lang="en-US" dirty="0" err="1"/>
              <a:t>i’th</a:t>
            </a:r>
            <a:r>
              <a:rPr lang="en-US" dirty="0"/>
              <a:t> pixel value given all previous pixel values</a:t>
            </a:r>
          </a:p>
        </p:txBody>
      </p:sp>
      <p:cxnSp>
        <p:nvCxnSpPr>
          <p:cNvPr id="15" name="Straight Arrow Connector 14">
            <a:extLst>
              <a:ext uri="{FF2B5EF4-FFF2-40B4-BE49-F238E27FC236}">
                <a16:creationId xmlns:a16="http://schemas.microsoft.com/office/drawing/2014/main" id="{8B699542-FEA2-4298-9475-46E1416F48DE}"/>
              </a:ext>
            </a:extLst>
          </p:cNvPr>
          <p:cNvCxnSpPr>
            <a:cxnSpLocks/>
            <a:stCxn id="13" idx="1"/>
          </p:cNvCxnSpPr>
          <p:nvPr/>
        </p:nvCxnSpPr>
        <p:spPr>
          <a:xfrm flipH="1">
            <a:off x="7846143" y="4495575"/>
            <a:ext cx="13218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4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6F90-3C32-4AE9-95E9-1B3712D5D414}"/>
              </a:ext>
            </a:extLst>
          </p:cNvPr>
          <p:cNvSpPr>
            <a:spLocks noGrp="1"/>
          </p:cNvSpPr>
          <p:nvPr>
            <p:ph type="title"/>
          </p:nvPr>
        </p:nvSpPr>
        <p:spPr>
          <a:xfrm>
            <a:off x="838200" y="0"/>
            <a:ext cx="10515600" cy="1325563"/>
          </a:xfrm>
        </p:spPr>
        <p:txBody>
          <a:bodyPr/>
          <a:lstStyle/>
          <a:p>
            <a:r>
              <a:rPr lang="en-US" dirty="0"/>
              <a:t>Factorizing the joint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B79FF3-4A11-4EAC-9757-4A6772D2B1C2}"/>
                  </a:ext>
                </a:extLst>
              </p:cNvPr>
              <p:cNvSpPr>
                <a:spLocks noGrp="1"/>
              </p:cNvSpPr>
              <p:nvPr>
                <p:ph idx="1"/>
              </p:nvPr>
            </p:nvSpPr>
            <p:spPr>
              <a:xfrm>
                <a:off x="838200" y="1253331"/>
                <a:ext cx="10515600" cy="4351338"/>
              </a:xfrm>
            </p:spPr>
            <p:txBody>
              <a:bodyPr/>
              <a:lstStyle/>
              <a:p>
                <a:r>
                  <a:rPr lang="en-US" dirty="0"/>
                  <a:t>To model highly nonlinear and long-range correlations between pixels and their conditional distributions, we will need a powerful non-linear sequential model.</a:t>
                </a:r>
              </a:p>
              <a:p>
                <a:pPr lvl="1"/>
                <a:r>
                  <a:rPr lang="en-US" i="1" dirty="0"/>
                  <a:t>Question</a:t>
                </a:r>
                <a:r>
                  <a:rPr lang="en-US" dirty="0"/>
                  <a:t>: How can we deal with this (which model)?</a:t>
                </a:r>
              </a:p>
              <a:p>
                <a:pPr lvl="1"/>
                <a:r>
                  <a:rPr lang="en-US" i="1" dirty="0"/>
                  <a:t>Answer</a:t>
                </a:r>
                <a:r>
                  <a:rPr lang="en-US" dirty="0"/>
                  <a:t>: Recurrent Neural Network.</a:t>
                </a:r>
              </a:p>
              <a:p>
                <a:pPr marL="457200" lvl="1" indent="0">
                  <a:buNone/>
                </a:pPr>
                <a:endParaRPr lang="en-US" b="1"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 </m:t>
                      </m:r>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𝟐</m:t>
                              </m:r>
                            </m:sup>
                          </m:sSup>
                        </m:sup>
                        <m:e>
                          <m:r>
                            <a:rPr lang="en-US" b="1" i="1" smtClean="0">
                              <a:latin typeface="Cambria Math" panose="02040503050406030204" pitchFamily="18" charset="0"/>
                            </a:rPr>
                            <m:t>𝒑</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e>
                      </m:nary>
                    </m:oMath>
                  </m:oMathPara>
                </a14:m>
                <a:endParaRPr lang="en-US" b="1" dirty="0"/>
              </a:p>
            </p:txBody>
          </p:sp>
        </mc:Choice>
        <mc:Fallback xmlns="">
          <p:sp>
            <p:nvSpPr>
              <p:cNvPr id="3" name="Content Placeholder 2">
                <a:extLst>
                  <a:ext uri="{FF2B5EF4-FFF2-40B4-BE49-F238E27FC236}">
                    <a16:creationId xmlns:a16="http://schemas.microsoft.com/office/drawing/2014/main" id="{C4B79FF3-4A11-4EAC-9757-4A6772D2B1C2}"/>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2"/>
                <a:stretch>
                  <a:fillRect l="-1043" t="-2384" r="-18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1D9A61A3-6DCC-47A3-A307-69D92D206329}"/>
                  </a:ext>
                </a:extLst>
              </p:cNvPr>
              <p:cNvGraphicFramePr>
                <a:graphicFrameLocks noGrp="1"/>
              </p:cNvGraphicFramePr>
              <p:nvPr/>
            </p:nvGraphicFramePr>
            <p:xfrm>
              <a:off x="1435892" y="4543584"/>
              <a:ext cx="2102646" cy="1727676"/>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3114313530"/>
                        </a:ext>
                      </a:extLst>
                    </a:gridCol>
                    <a:gridCol w="459581">
                      <a:extLst>
                        <a:ext uri="{9D8B030D-6E8A-4147-A177-3AD203B41FA5}">
                          <a16:colId xmlns:a16="http://schemas.microsoft.com/office/drawing/2014/main" val="3045327626"/>
                        </a:ext>
                      </a:extLst>
                    </a:gridCol>
                    <a:gridCol w="359569">
                      <a:extLst>
                        <a:ext uri="{9D8B030D-6E8A-4147-A177-3AD203B41FA5}">
                          <a16:colId xmlns:a16="http://schemas.microsoft.com/office/drawing/2014/main" val="348245236"/>
                        </a:ext>
                      </a:extLst>
                    </a:gridCol>
                    <a:gridCol w="353853">
                      <a:extLst>
                        <a:ext uri="{9D8B030D-6E8A-4147-A177-3AD203B41FA5}">
                          <a16:colId xmlns:a16="http://schemas.microsoft.com/office/drawing/2014/main" val="3789713422"/>
                        </a:ext>
                      </a:extLst>
                    </a:gridCol>
                    <a:gridCol w="467678">
                      <a:extLst>
                        <a:ext uri="{9D8B030D-6E8A-4147-A177-3AD203B41FA5}">
                          <a16:colId xmlns:a16="http://schemas.microsoft.com/office/drawing/2014/main" val="3559576870"/>
                        </a:ext>
                      </a:extLst>
                    </a:gridCol>
                  </a:tblGrid>
                  <a:tr h="325596">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b="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a:txBody>
                      <a:tcPr anchor="ctr">
                        <a:lnR w="12700" cap="flat" cmpd="sng" algn="ctr">
                          <a:solidFill>
                            <a:schemeClr val="tx1"/>
                          </a:solidFill>
                          <a:prstDash val="solid"/>
                          <a:round/>
                          <a:headEnd type="none" w="med" len="med"/>
                          <a:tailEnd type="none" w="med" len="med"/>
                        </a:lnR>
                      </a:tcPr>
                    </a:tc>
                    <a:tc gridSpan="2">
                      <a:txBody>
                        <a:bodyPr/>
                        <a:lstStyle/>
                        <a:p>
                          <a:pPr algn="ct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m:oMathPara>
                          </a14:m>
                          <a:endParaRPr lang="en-US" sz="14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00262068"/>
                      </a:ext>
                    </a:extLst>
                  </a:tr>
                  <a:tr h="182880">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5932272"/>
                      </a:ext>
                    </a:extLst>
                  </a:tr>
                  <a:tr h="352742">
                    <a:tc rowSpan="2">
                      <a:txBody>
                        <a:bodyPr/>
                        <a:lstStyle/>
                        <a:p>
                          <a:pPr algn="ctr"/>
                          <a:r>
                            <a:rPr lang="en-US" sz="1400" dirty="0"/>
                            <a:t>.</a:t>
                          </a:r>
                        </a:p>
                        <a:p>
                          <a:pPr algn="ctr"/>
                          <a:r>
                            <a:rPr lang="en-US" sz="1400" dirty="0"/>
                            <a:t>.</a:t>
                          </a:r>
                        </a:p>
                        <a:p>
                          <a:pPr algn="ctr"/>
                          <a:r>
                            <a:rPr lang="en-US" sz="1400" dirty="0"/>
                            <a:t>.</a:t>
                          </a:r>
                        </a:p>
                      </a:txBody>
                      <a:tcPr>
                        <a:lnR w="12700" cap="flat" cmpd="sng" algn="ctr">
                          <a:solidFill>
                            <a:schemeClr val="tx1"/>
                          </a:solidFill>
                          <a:prstDash val="solid"/>
                          <a:round/>
                          <a:headEnd type="none" w="med" len="med"/>
                          <a:tailEnd type="none" w="med" len="med"/>
                        </a:lnR>
                      </a:tcPr>
                    </a:tc>
                    <a:tc rowSpan="2">
                      <a:txBody>
                        <a:bodyPr/>
                        <a:lstStyle/>
                        <a:p>
                          <a:pPr algn="ctr"/>
                          <a:r>
                            <a:rPr lang="en-US" sz="1400" dirty="0"/>
                            <a:t>.</a:t>
                          </a:r>
                        </a:p>
                        <a:p>
                          <a:pPr algn="ctr"/>
                          <a:r>
                            <a:rPr lang="en-US" sz="1400" dirty="0"/>
                            <a:t>.</a:t>
                          </a:r>
                        </a:p>
                        <a:p>
                          <a:pPr algn="ctr"/>
                          <a:r>
                            <a:rPr lang="en-US"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algn="ctr"/>
                          <a:r>
                            <a:rPr lang="en-US" sz="1400" dirty="0"/>
                            <a:t>.</a:t>
                          </a:r>
                        </a:p>
                        <a:p>
                          <a:pPr algn="ctr"/>
                          <a:r>
                            <a:rPr lang="en-US" sz="1400" dirty="0"/>
                            <a:t>.</a:t>
                          </a:r>
                        </a:p>
                        <a:p>
                          <a:pPr algn="ctr"/>
                          <a:r>
                            <a:rPr lang="en-US"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242849"/>
                      </a:ext>
                    </a:extLst>
                  </a:tr>
                  <a:tr h="352742">
                    <a:tc vMerge="1">
                      <a:txBody>
                        <a:bodyPr/>
                        <a:lstStyle/>
                        <a:p>
                          <a:pPr algn="ctr"/>
                          <a:endParaRPr lang="en-US" sz="1400" dirty="0"/>
                        </a:p>
                      </a:txBody>
                      <a:tcPr/>
                    </a:tc>
                    <a:tc vMerge="1">
                      <a:txBody>
                        <a:bodyPr/>
                        <a:lstStyle/>
                        <a:p>
                          <a:pPr algn="ctr"/>
                          <a:endParaRPr lang="en-US" sz="1400" dirty="0"/>
                        </a:p>
                      </a:txBody>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sz="1400" dirty="0"/>
                        </a:p>
                      </a:txBody>
                      <a:tcPr/>
                    </a:tc>
                    <a:extLst>
                      <a:ext uri="{0D108BD9-81ED-4DB2-BD59-A6C34878D82A}">
                        <a16:rowId xmlns:a16="http://schemas.microsoft.com/office/drawing/2014/main" val="3802244307"/>
                      </a:ext>
                    </a:extLst>
                  </a:tr>
                  <a:tr h="177482">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t>
                          </a:r>
                        </a:p>
                      </a:txBody>
                      <a:tcPr>
                        <a:lnR w="12700" cap="flat" cmpd="sng" algn="ctr">
                          <a:solidFill>
                            <a:schemeClr val="tx1"/>
                          </a:solidFill>
                          <a:prstDash val="solid"/>
                          <a:round/>
                          <a:headEnd type="none" w="med" len="med"/>
                          <a:tailEnd type="none" w="med" len="med"/>
                        </a:lnR>
                      </a:tcPr>
                    </a:tc>
                    <a:tc hMerge="1">
                      <a:txBody>
                        <a:bodyPr/>
                        <a:lstStyle/>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sub>
                                </m:sSub>
                              </m:oMath>
                            </m:oMathPara>
                          </a14:m>
                          <a:endParaRPr lang="en-US" sz="14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17360099"/>
                      </a:ext>
                    </a:extLst>
                  </a:tr>
                </a:tbl>
              </a:graphicData>
            </a:graphic>
          </p:graphicFrame>
        </mc:Choice>
        <mc:Fallback xmlns="">
          <p:graphicFrame>
            <p:nvGraphicFramePr>
              <p:cNvPr id="4" name="Table 3">
                <a:extLst>
                  <a:ext uri="{FF2B5EF4-FFF2-40B4-BE49-F238E27FC236}">
                    <a16:creationId xmlns:a16="http://schemas.microsoft.com/office/drawing/2014/main" id="{1D9A61A3-6DCC-47A3-A307-69D92D206329}"/>
                  </a:ext>
                </a:extLst>
              </p:cNvPr>
              <p:cNvGraphicFramePr>
                <a:graphicFrameLocks noGrp="1"/>
              </p:cNvGraphicFramePr>
              <p:nvPr/>
            </p:nvGraphicFramePr>
            <p:xfrm>
              <a:off x="1435892" y="4543584"/>
              <a:ext cx="2102646" cy="1727676"/>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3114313530"/>
                        </a:ext>
                      </a:extLst>
                    </a:gridCol>
                    <a:gridCol w="459581">
                      <a:extLst>
                        <a:ext uri="{9D8B030D-6E8A-4147-A177-3AD203B41FA5}">
                          <a16:colId xmlns:a16="http://schemas.microsoft.com/office/drawing/2014/main" val="3045327626"/>
                        </a:ext>
                      </a:extLst>
                    </a:gridCol>
                    <a:gridCol w="359569">
                      <a:extLst>
                        <a:ext uri="{9D8B030D-6E8A-4147-A177-3AD203B41FA5}">
                          <a16:colId xmlns:a16="http://schemas.microsoft.com/office/drawing/2014/main" val="348245236"/>
                        </a:ext>
                      </a:extLst>
                    </a:gridCol>
                    <a:gridCol w="353853">
                      <a:extLst>
                        <a:ext uri="{9D8B030D-6E8A-4147-A177-3AD203B41FA5}">
                          <a16:colId xmlns:a16="http://schemas.microsoft.com/office/drawing/2014/main" val="3789713422"/>
                        </a:ext>
                      </a:extLst>
                    </a:gridCol>
                    <a:gridCol w="467678">
                      <a:extLst>
                        <a:ext uri="{9D8B030D-6E8A-4147-A177-3AD203B41FA5}">
                          <a16:colId xmlns:a16="http://schemas.microsoft.com/office/drawing/2014/main" val="3559576870"/>
                        </a:ext>
                      </a:extLst>
                    </a:gridCol>
                  </a:tblGrid>
                  <a:tr h="325596">
                    <a:tc>
                      <a:txBody>
                        <a:bodyPr/>
                        <a:lstStyle/>
                        <a:p>
                          <a:endParaRPr lang="en-US"/>
                        </a:p>
                      </a:txBody>
                      <a:tcPr anchor="ctr">
                        <a:blipFill>
                          <a:blip r:embed="rId3"/>
                          <a:stretch>
                            <a:fillRect l="-1316" t="-1852" r="-357895" b="-455556"/>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l="-101316" t="-1852" r="-257895" b="-455556"/>
                          </a:stretch>
                        </a:blipFill>
                      </a:tcPr>
                    </a:tc>
                    <a:tc gridSpan="2">
                      <a:txBody>
                        <a:bodyPr/>
                        <a:lstStyle/>
                        <a:p>
                          <a:pPr algn="ct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3"/>
                          <a:stretch>
                            <a:fillRect l="-350649" t="-1852" r="-2597" b="-455556"/>
                          </a:stretch>
                        </a:blipFill>
                      </a:tcPr>
                    </a:tc>
                    <a:extLst>
                      <a:ext uri="{0D108BD9-81ED-4DB2-BD59-A6C34878D82A}">
                        <a16:rowId xmlns:a16="http://schemas.microsoft.com/office/drawing/2014/main" val="2300262068"/>
                      </a:ext>
                    </a:extLst>
                  </a:tr>
                  <a:tr h="304800">
                    <a:tc>
                      <a:txBody>
                        <a:bodyPr/>
                        <a:lstStyle/>
                        <a:p>
                          <a:endParaRPr lang="en-US"/>
                        </a:p>
                      </a:txBody>
                      <a:tcPr anchor="ctr">
                        <a:blipFill>
                          <a:blip r:embed="rId3"/>
                          <a:stretch>
                            <a:fillRect l="-1316" t="-110000" r="-357895" b="-392000"/>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01316" t="-110000" r="-257895" b="-392000"/>
                          </a:stretch>
                        </a:blip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T w="12700" cap="flat" cmpd="sng" algn="ctr">
                          <a:solidFill>
                            <a:schemeClr val="tx1"/>
                          </a:solidFill>
                          <a:prstDash val="solid"/>
                          <a:round/>
                          <a:headEnd type="none" w="med" len="med"/>
                          <a:tailEnd type="none" w="med" len="med"/>
                        </a:lnT>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350649" t="-110000" r="-2597" b="-392000"/>
                          </a:stretch>
                        </a:blipFill>
                      </a:tcPr>
                    </a:tc>
                    <a:extLst>
                      <a:ext uri="{0D108BD9-81ED-4DB2-BD59-A6C34878D82A}">
                        <a16:rowId xmlns:a16="http://schemas.microsoft.com/office/drawing/2014/main" val="1955932272"/>
                      </a:ext>
                    </a:extLst>
                  </a:tr>
                  <a:tr h="352742">
                    <a:tc rowSpan="2">
                      <a:txBody>
                        <a:bodyPr/>
                        <a:lstStyle/>
                        <a:p>
                          <a:pPr algn="ctr"/>
                          <a:r>
                            <a:rPr lang="en-US" sz="1400" dirty="0"/>
                            <a:t>.</a:t>
                          </a:r>
                        </a:p>
                        <a:p>
                          <a:pPr algn="ctr"/>
                          <a:r>
                            <a:rPr lang="en-US" sz="1400" dirty="0"/>
                            <a:t>.</a:t>
                          </a:r>
                        </a:p>
                        <a:p>
                          <a:pPr algn="ctr"/>
                          <a:r>
                            <a:rPr lang="en-US" sz="1400" dirty="0"/>
                            <a:t>.</a:t>
                          </a:r>
                        </a:p>
                      </a:txBody>
                      <a:tcPr>
                        <a:lnR w="12700" cap="flat" cmpd="sng" algn="ctr">
                          <a:solidFill>
                            <a:schemeClr val="tx1"/>
                          </a:solidFill>
                          <a:prstDash val="solid"/>
                          <a:round/>
                          <a:headEnd type="none" w="med" len="med"/>
                          <a:tailEnd type="none" w="med" len="med"/>
                        </a:lnR>
                      </a:tcPr>
                    </a:tc>
                    <a:tc rowSpan="2">
                      <a:txBody>
                        <a:bodyPr/>
                        <a:lstStyle/>
                        <a:p>
                          <a:pPr algn="ctr"/>
                          <a:r>
                            <a:rPr lang="en-US" sz="1400" dirty="0"/>
                            <a:t>.</a:t>
                          </a:r>
                        </a:p>
                        <a:p>
                          <a:pPr algn="ctr"/>
                          <a:r>
                            <a:rPr lang="en-US" sz="1400" dirty="0"/>
                            <a:t>.</a:t>
                          </a:r>
                        </a:p>
                        <a:p>
                          <a:pPr algn="ctr"/>
                          <a:r>
                            <a:rPr lang="en-US"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2">
                      <a:txBody>
                        <a:bodyPr/>
                        <a:lstStyle/>
                        <a:p>
                          <a:pPr algn="ctr"/>
                          <a:r>
                            <a:rPr lang="en-US" sz="1400" dirty="0"/>
                            <a:t>.</a:t>
                          </a:r>
                        </a:p>
                        <a:p>
                          <a:pPr algn="ctr"/>
                          <a:r>
                            <a:rPr lang="en-US" sz="1400" dirty="0"/>
                            <a:t>.</a:t>
                          </a:r>
                        </a:p>
                        <a:p>
                          <a:pPr algn="ctr"/>
                          <a:r>
                            <a:rPr lang="en-US" sz="1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4242849"/>
                      </a:ext>
                    </a:extLst>
                  </a:tr>
                  <a:tr h="378778">
                    <a:tc vMerge="1">
                      <a:txBody>
                        <a:bodyPr/>
                        <a:lstStyle/>
                        <a:p>
                          <a:pPr algn="ctr"/>
                          <a:endParaRPr lang="en-US" sz="1400" dirty="0"/>
                        </a:p>
                      </a:txBody>
                      <a:tcPr/>
                    </a:tc>
                    <a:tc vMerge="1">
                      <a:txBody>
                        <a:bodyPr/>
                        <a:lstStyle/>
                        <a:p>
                          <a:pPr algn="ctr"/>
                          <a:endParaRPr lang="en-US" sz="1400" dirty="0"/>
                        </a:p>
                      </a:txBody>
                      <a:tcPr/>
                    </a:tc>
                    <a:tc>
                      <a:txBody>
                        <a:bodyPr/>
                        <a:lstStyle/>
                        <a:p>
                          <a:pPr algn="ctr"/>
                          <a:endParaRPr lang="en-US" sz="14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sz="1400" dirty="0"/>
                        </a:p>
                      </a:txBody>
                      <a:tcPr/>
                    </a:tc>
                    <a:extLst>
                      <a:ext uri="{0D108BD9-81ED-4DB2-BD59-A6C34878D82A}">
                        <a16:rowId xmlns:a16="http://schemas.microsoft.com/office/drawing/2014/main" val="3802244307"/>
                      </a:ext>
                    </a:extLst>
                  </a:tr>
                  <a:tr h="36576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t>
                          </a:r>
                        </a:p>
                      </a:txBody>
                      <a:tcPr>
                        <a:lnR w="12700" cap="flat" cmpd="sng" algn="ctr">
                          <a:solidFill>
                            <a:schemeClr val="tx1"/>
                          </a:solidFill>
                          <a:prstDash val="solid"/>
                          <a:round/>
                          <a:headEnd type="none" w="med" len="med"/>
                          <a:tailEnd type="none" w="med" len="med"/>
                        </a:lnR>
                      </a:tcPr>
                    </a:tc>
                    <a:tc hMerge="1">
                      <a:txBody>
                        <a:bodyPr/>
                        <a:lstStyle/>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350649" t="-375000" r="-2597" b="-26667"/>
                          </a:stretch>
                        </a:blipFill>
                      </a:tcPr>
                    </a:tc>
                    <a:extLst>
                      <a:ext uri="{0D108BD9-81ED-4DB2-BD59-A6C34878D82A}">
                        <a16:rowId xmlns:a16="http://schemas.microsoft.com/office/drawing/2014/main" val="3517360099"/>
                      </a:ext>
                    </a:extLst>
                  </a:tr>
                </a:tbl>
              </a:graphicData>
            </a:graphic>
          </p:graphicFrame>
        </mc:Fallback>
      </mc:AlternateContent>
      <p:cxnSp>
        <p:nvCxnSpPr>
          <p:cNvPr id="6" name="Straight Arrow Connector 5">
            <a:extLst>
              <a:ext uri="{FF2B5EF4-FFF2-40B4-BE49-F238E27FC236}">
                <a16:creationId xmlns:a16="http://schemas.microsoft.com/office/drawing/2014/main" id="{D4A8A0C1-C556-47BD-BBCB-ABAD01465E5F}"/>
              </a:ext>
            </a:extLst>
          </p:cNvPr>
          <p:cNvCxnSpPr/>
          <p:nvPr/>
        </p:nvCxnSpPr>
        <p:spPr>
          <a:xfrm>
            <a:off x="3688080" y="5407422"/>
            <a:ext cx="7543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3B0ABDA6-B11A-4BC7-A94B-EA690AA1867D}"/>
                  </a:ext>
                </a:extLst>
              </p:cNvPr>
              <p:cNvGraphicFramePr>
                <a:graphicFrameLocks noGrp="1"/>
              </p:cNvGraphicFramePr>
              <p:nvPr/>
            </p:nvGraphicFramePr>
            <p:xfrm>
              <a:off x="4592002" y="5244624"/>
              <a:ext cx="2102646" cy="325596"/>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3113518530"/>
                        </a:ext>
                      </a:extLst>
                    </a:gridCol>
                    <a:gridCol w="459581">
                      <a:extLst>
                        <a:ext uri="{9D8B030D-6E8A-4147-A177-3AD203B41FA5}">
                          <a16:colId xmlns:a16="http://schemas.microsoft.com/office/drawing/2014/main" val="4025207217"/>
                        </a:ext>
                      </a:extLst>
                    </a:gridCol>
                    <a:gridCol w="713422">
                      <a:extLst>
                        <a:ext uri="{9D8B030D-6E8A-4147-A177-3AD203B41FA5}">
                          <a16:colId xmlns:a16="http://schemas.microsoft.com/office/drawing/2014/main" val="1992015783"/>
                        </a:ext>
                      </a:extLst>
                    </a:gridCol>
                    <a:gridCol w="467678">
                      <a:extLst>
                        <a:ext uri="{9D8B030D-6E8A-4147-A177-3AD203B41FA5}">
                          <a16:colId xmlns:a16="http://schemas.microsoft.com/office/drawing/2014/main" val="1233413665"/>
                        </a:ext>
                      </a:extLst>
                    </a:gridCol>
                  </a:tblGrid>
                  <a:tr h="325596">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b="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a:txBody>
                      <a:tcPr anchor="ctr">
                        <a:lnR w="12700" cap="flat" cmpd="sng" algn="ctr">
                          <a:solidFill>
                            <a:schemeClr val="tx1"/>
                          </a:solidFill>
                          <a:prstDash val="solid"/>
                          <a:round/>
                          <a:headEnd type="none" w="med" len="med"/>
                          <a:tailEnd type="none" w="med" len="med"/>
                        </a:lnR>
                      </a:tcPr>
                    </a:tc>
                    <a:tc>
                      <a:txBody>
                        <a:bodyPr/>
                        <a:lstStyle/>
                        <a:p>
                          <a:pPr algn="ct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m:oMathPara>
                          </a14:m>
                          <a:endParaRPr lang="en-US" sz="14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92903125"/>
                      </a:ext>
                    </a:extLst>
                  </a:tr>
                </a:tbl>
              </a:graphicData>
            </a:graphic>
          </p:graphicFrame>
        </mc:Choice>
        <mc:Fallback xmlns="">
          <p:graphicFrame>
            <p:nvGraphicFramePr>
              <p:cNvPr id="10" name="Table 9">
                <a:extLst>
                  <a:ext uri="{FF2B5EF4-FFF2-40B4-BE49-F238E27FC236}">
                    <a16:creationId xmlns:a16="http://schemas.microsoft.com/office/drawing/2014/main" id="{3B0ABDA6-B11A-4BC7-A94B-EA690AA1867D}"/>
                  </a:ext>
                </a:extLst>
              </p:cNvPr>
              <p:cNvGraphicFramePr>
                <a:graphicFrameLocks noGrp="1"/>
              </p:cNvGraphicFramePr>
              <p:nvPr/>
            </p:nvGraphicFramePr>
            <p:xfrm>
              <a:off x="4592002" y="5244624"/>
              <a:ext cx="2102646" cy="325596"/>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3113518530"/>
                        </a:ext>
                      </a:extLst>
                    </a:gridCol>
                    <a:gridCol w="459581">
                      <a:extLst>
                        <a:ext uri="{9D8B030D-6E8A-4147-A177-3AD203B41FA5}">
                          <a16:colId xmlns:a16="http://schemas.microsoft.com/office/drawing/2014/main" val="4025207217"/>
                        </a:ext>
                      </a:extLst>
                    </a:gridCol>
                    <a:gridCol w="713422">
                      <a:extLst>
                        <a:ext uri="{9D8B030D-6E8A-4147-A177-3AD203B41FA5}">
                          <a16:colId xmlns:a16="http://schemas.microsoft.com/office/drawing/2014/main" val="1992015783"/>
                        </a:ext>
                      </a:extLst>
                    </a:gridCol>
                    <a:gridCol w="467678">
                      <a:extLst>
                        <a:ext uri="{9D8B030D-6E8A-4147-A177-3AD203B41FA5}">
                          <a16:colId xmlns:a16="http://schemas.microsoft.com/office/drawing/2014/main" val="1233413665"/>
                        </a:ext>
                      </a:extLst>
                    </a:gridCol>
                  </a:tblGrid>
                  <a:tr h="325596">
                    <a:tc>
                      <a:txBody>
                        <a:bodyPr/>
                        <a:lstStyle/>
                        <a:p>
                          <a:endParaRPr lang="en-US"/>
                        </a:p>
                      </a:txBody>
                      <a:tcPr anchor="ctr">
                        <a:blipFill>
                          <a:blip r:embed="rId4"/>
                          <a:stretch>
                            <a:fillRect l="-1316" t="-1852" r="-357895" b="-1666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blipFill>
                          <a:blip r:embed="rId4"/>
                          <a:stretch>
                            <a:fillRect l="-101316" t="-1852" r="-257895" b="-16667"/>
                          </a:stretch>
                        </a:blipFill>
                      </a:tcPr>
                    </a:tc>
                    <a:tc>
                      <a:txBody>
                        <a:bodyPr/>
                        <a:lstStyle/>
                        <a:p>
                          <a:pPr algn="ct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4"/>
                          <a:stretch>
                            <a:fillRect l="-350649" t="-1852" r="-2597" b="-16667"/>
                          </a:stretch>
                        </a:blipFill>
                      </a:tcPr>
                    </a:tc>
                    <a:extLst>
                      <a:ext uri="{0D108BD9-81ED-4DB2-BD59-A6C34878D82A}">
                        <a16:rowId xmlns:a16="http://schemas.microsoft.com/office/drawing/2014/main" val="19929031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039FA8AB-779B-4B73-A15E-0B83BE66B7FF}"/>
                  </a:ext>
                </a:extLst>
              </p:cNvPr>
              <p:cNvGraphicFramePr>
                <a:graphicFrameLocks noGrp="1"/>
              </p:cNvGraphicFramePr>
              <p:nvPr/>
            </p:nvGraphicFramePr>
            <p:xfrm>
              <a:off x="6696789" y="5244623"/>
              <a:ext cx="2102646" cy="325597"/>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933109908"/>
                        </a:ext>
                      </a:extLst>
                    </a:gridCol>
                    <a:gridCol w="459581">
                      <a:extLst>
                        <a:ext uri="{9D8B030D-6E8A-4147-A177-3AD203B41FA5}">
                          <a16:colId xmlns:a16="http://schemas.microsoft.com/office/drawing/2014/main" val="2921109728"/>
                        </a:ext>
                      </a:extLst>
                    </a:gridCol>
                    <a:gridCol w="713422">
                      <a:extLst>
                        <a:ext uri="{9D8B030D-6E8A-4147-A177-3AD203B41FA5}">
                          <a16:colId xmlns:a16="http://schemas.microsoft.com/office/drawing/2014/main" val="942280532"/>
                        </a:ext>
                      </a:extLst>
                    </a:gridCol>
                    <a:gridCol w="467678">
                      <a:extLst>
                        <a:ext uri="{9D8B030D-6E8A-4147-A177-3AD203B41FA5}">
                          <a16:colId xmlns:a16="http://schemas.microsoft.com/office/drawing/2014/main" val="2538659625"/>
                        </a:ext>
                      </a:extLst>
                    </a:gridCol>
                  </a:tblGrid>
                  <a:tr h="325597">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r>
                                      <a:rPr lang="en-US" sz="1400" b="0" i="1" smtClean="0">
                                        <a:latin typeface="Cambria Math" panose="02040503050406030204" pitchFamily="18" charset="0"/>
                                      </a:rPr>
                                      <m:t>+2</m:t>
                                    </m:r>
                                  </m:sub>
                                </m:sSub>
                              </m:oMath>
                            </m:oMathPara>
                          </a14:m>
                          <a:endParaRPr lang="en-US" sz="1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oMath>
                            </m:oMathPara>
                          </a14:m>
                          <a:endParaRPr lang="en-US" sz="1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5413286"/>
                      </a:ext>
                    </a:extLst>
                  </a:tr>
                </a:tbl>
              </a:graphicData>
            </a:graphic>
          </p:graphicFrame>
        </mc:Choice>
        <mc:Fallback xmlns="">
          <p:graphicFrame>
            <p:nvGraphicFramePr>
              <p:cNvPr id="11" name="Table 10">
                <a:extLst>
                  <a:ext uri="{FF2B5EF4-FFF2-40B4-BE49-F238E27FC236}">
                    <a16:creationId xmlns:a16="http://schemas.microsoft.com/office/drawing/2014/main" id="{039FA8AB-779B-4B73-A15E-0B83BE66B7FF}"/>
                  </a:ext>
                </a:extLst>
              </p:cNvPr>
              <p:cNvGraphicFramePr>
                <a:graphicFrameLocks noGrp="1"/>
              </p:cNvGraphicFramePr>
              <p:nvPr/>
            </p:nvGraphicFramePr>
            <p:xfrm>
              <a:off x="6696789" y="5244623"/>
              <a:ext cx="2102646" cy="325597"/>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933109908"/>
                        </a:ext>
                      </a:extLst>
                    </a:gridCol>
                    <a:gridCol w="459581">
                      <a:extLst>
                        <a:ext uri="{9D8B030D-6E8A-4147-A177-3AD203B41FA5}">
                          <a16:colId xmlns:a16="http://schemas.microsoft.com/office/drawing/2014/main" val="2921109728"/>
                        </a:ext>
                      </a:extLst>
                    </a:gridCol>
                    <a:gridCol w="713422">
                      <a:extLst>
                        <a:ext uri="{9D8B030D-6E8A-4147-A177-3AD203B41FA5}">
                          <a16:colId xmlns:a16="http://schemas.microsoft.com/office/drawing/2014/main" val="942280532"/>
                        </a:ext>
                      </a:extLst>
                    </a:gridCol>
                    <a:gridCol w="467678">
                      <a:extLst>
                        <a:ext uri="{9D8B030D-6E8A-4147-A177-3AD203B41FA5}">
                          <a16:colId xmlns:a16="http://schemas.microsoft.com/office/drawing/2014/main" val="2538659625"/>
                        </a:ext>
                      </a:extLst>
                    </a:gridCol>
                  </a:tblGrid>
                  <a:tr h="325597">
                    <a:tc>
                      <a:txBody>
                        <a:bodyPr/>
                        <a:lstStyle/>
                        <a:p>
                          <a:endParaRPr lang="en-US"/>
                        </a:p>
                      </a:txBody>
                      <a:tcPr anchor="ctr">
                        <a:blipFill>
                          <a:blip r:embed="rId5"/>
                          <a:stretch>
                            <a:fillRect l="-1316" t="-1852" r="-357895" b="-1666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5"/>
                          <a:stretch>
                            <a:fillRect l="-101316" t="-1852" r="-257895"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5"/>
                          <a:stretch>
                            <a:fillRect l="-350649" t="-1852" r="-2597" b="-16667"/>
                          </a:stretch>
                        </a:blipFill>
                      </a:tcPr>
                    </a:tc>
                    <a:extLst>
                      <a:ext uri="{0D108BD9-81ED-4DB2-BD59-A6C34878D82A}">
                        <a16:rowId xmlns:a16="http://schemas.microsoft.com/office/drawing/2014/main" val="42754132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52DBC54D-8FBC-4195-8387-9DFE3D429CBD}"/>
                  </a:ext>
                </a:extLst>
              </p:cNvPr>
              <p:cNvGraphicFramePr>
                <a:graphicFrameLocks noGrp="1"/>
              </p:cNvGraphicFramePr>
              <p:nvPr/>
            </p:nvGraphicFramePr>
            <p:xfrm>
              <a:off x="8801576" y="5244623"/>
              <a:ext cx="2102646" cy="325597"/>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933109908"/>
                        </a:ext>
                      </a:extLst>
                    </a:gridCol>
                    <a:gridCol w="459581">
                      <a:extLst>
                        <a:ext uri="{9D8B030D-6E8A-4147-A177-3AD203B41FA5}">
                          <a16:colId xmlns:a16="http://schemas.microsoft.com/office/drawing/2014/main" val="2921109728"/>
                        </a:ext>
                      </a:extLst>
                    </a:gridCol>
                    <a:gridCol w="713422">
                      <a:extLst>
                        <a:ext uri="{9D8B030D-6E8A-4147-A177-3AD203B41FA5}">
                          <a16:colId xmlns:a16="http://schemas.microsoft.com/office/drawing/2014/main" val="942280532"/>
                        </a:ext>
                      </a:extLst>
                    </a:gridCol>
                    <a:gridCol w="467678">
                      <a:extLst>
                        <a:ext uri="{9D8B030D-6E8A-4147-A177-3AD203B41FA5}">
                          <a16:colId xmlns:a16="http://schemas.microsoft.com/office/drawing/2014/main" val="2538659625"/>
                        </a:ext>
                      </a:extLst>
                    </a:gridCol>
                  </a:tblGrid>
                  <a:tr h="325597">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𝒊</m:t>
                                    </m:r>
                                  </m:sub>
                                </m:sSub>
                              </m:oMath>
                            </m:oMathPara>
                          </a14:m>
                          <a:endParaRPr lang="en-US" sz="1400" b="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oMath>
                            </m:oMathPara>
                          </a14:m>
                          <a:endParaRPr lang="en-US" sz="1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sub>
                                </m:sSub>
                              </m:oMath>
                            </m:oMathPara>
                          </a14:m>
                          <a:endParaRPr lang="en-US" sz="1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5413286"/>
                      </a:ext>
                    </a:extLst>
                  </a:tr>
                </a:tbl>
              </a:graphicData>
            </a:graphic>
          </p:graphicFrame>
        </mc:Choice>
        <mc:Fallback xmlns="">
          <p:graphicFrame>
            <p:nvGraphicFramePr>
              <p:cNvPr id="12" name="Table 11">
                <a:extLst>
                  <a:ext uri="{FF2B5EF4-FFF2-40B4-BE49-F238E27FC236}">
                    <a16:creationId xmlns:a16="http://schemas.microsoft.com/office/drawing/2014/main" id="{52DBC54D-8FBC-4195-8387-9DFE3D429CBD}"/>
                  </a:ext>
                </a:extLst>
              </p:cNvPr>
              <p:cNvGraphicFramePr>
                <a:graphicFrameLocks noGrp="1"/>
              </p:cNvGraphicFramePr>
              <p:nvPr/>
            </p:nvGraphicFramePr>
            <p:xfrm>
              <a:off x="8801576" y="5244623"/>
              <a:ext cx="2102646" cy="325597"/>
            </p:xfrm>
            <a:graphic>
              <a:graphicData uri="http://schemas.openxmlformats.org/drawingml/2006/table">
                <a:tbl>
                  <a:tblPr firstRow="1" bandRow="1">
                    <a:tableStyleId>{5940675A-B579-460E-94D1-54222C63F5DA}</a:tableStyleId>
                  </a:tblPr>
                  <a:tblGrid>
                    <a:gridCol w="461965">
                      <a:extLst>
                        <a:ext uri="{9D8B030D-6E8A-4147-A177-3AD203B41FA5}">
                          <a16:colId xmlns:a16="http://schemas.microsoft.com/office/drawing/2014/main" val="933109908"/>
                        </a:ext>
                      </a:extLst>
                    </a:gridCol>
                    <a:gridCol w="459581">
                      <a:extLst>
                        <a:ext uri="{9D8B030D-6E8A-4147-A177-3AD203B41FA5}">
                          <a16:colId xmlns:a16="http://schemas.microsoft.com/office/drawing/2014/main" val="2921109728"/>
                        </a:ext>
                      </a:extLst>
                    </a:gridCol>
                    <a:gridCol w="713422">
                      <a:extLst>
                        <a:ext uri="{9D8B030D-6E8A-4147-A177-3AD203B41FA5}">
                          <a16:colId xmlns:a16="http://schemas.microsoft.com/office/drawing/2014/main" val="942280532"/>
                        </a:ext>
                      </a:extLst>
                    </a:gridCol>
                    <a:gridCol w="467678">
                      <a:extLst>
                        <a:ext uri="{9D8B030D-6E8A-4147-A177-3AD203B41FA5}">
                          <a16:colId xmlns:a16="http://schemas.microsoft.com/office/drawing/2014/main" val="2538659625"/>
                        </a:ext>
                      </a:extLst>
                    </a:gridCol>
                  </a:tblGrid>
                  <a:tr h="325597">
                    <a:tc>
                      <a:txBody>
                        <a:bodyPr/>
                        <a:lstStyle/>
                        <a:p>
                          <a:endParaRPr lang="en-US"/>
                        </a:p>
                      </a:txBody>
                      <a:tcPr anchor="ctr">
                        <a:blipFill>
                          <a:blip r:embed="rId6"/>
                          <a:stretch>
                            <a:fillRect l="-1316" t="-1852" r="-357895" b="-16667"/>
                          </a:stretch>
                        </a:blip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6"/>
                          <a:stretch>
                            <a:fillRect l="-101316" t="-1852" r="-257895"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6"/>
                          <a:stretch>
                            <a:fillRect l="-350649" t="-1852" r="-2597" b="-16667"/>
                          </a:stretch>
                        </a:blipFill>
                      </a:tcPr>
                    </a:tc>
                    <a:extLst>
                      <a:ext uri="{0D108BD9-81ED-4DB2-BD59-A6C34878D82A}">
                        <a16:rowId xmlns:a16="http://schemas.microsoft.com/office/drawing/2014/main" val="4275413286"/>
                      </a:ext>
                    </a:extLst>
                  </a:tr>
                </a:tbl>
              </a:graphicData>
            </a:graphic>
          </p:graphicFrame>
        </mc:Fallback>
      </mc:AlternateContent>
      <p:sp>
        <p:nvSpPr>
          <p:cNvPr id="16" name="Left Brace 15">
            <a:extLst>
              <a:ext uri="{FF2B5EF4-FFF2-40B4-BE49-F238E27FC236}">
                <a16:creationId xmlns:a16="http://schemas.microsoft.com/office/drawing/2014/main" id="{9B297C2C-BCA4-4DCA-A472-4886181865B9}"/>
              </a:ext>
            </a:extLst>
          </p:cNvPr>
          <p:cNvSpPr/>
          <p:nvPr/>
        </p:nvSpPr>
        <p:spPr>
          <a:xfrm rot="5400000">
            <a:off x="6607243" y="3019053"/>
            <a:ext cx="174809" cy="42074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82A2698-9FFB-4645-A08C-CDC05F443487}"/>
              </a:ext>
            </a:extLst>
          </p:cNvPr>
          <p:cNvCxnSpPr>
            <a:cxnSpLocks/>
          </p:cNvCxnSpPr>
          <p:nvPr/>
        </p:nvCxnSpPr>
        <p:spPr>
          <a:xfrm flipH="1" flipV="1">
            <a:off x="6694647" y="4321907"/>
            <a:ext cx="1" cy="713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E8FFAC-3253-46B7-AAA6-0207027EF0E2}"/>
              </a:ext>
            </a:extLst>
          </p:cNvPr>
          <p:cNvCxnSpPr>
            <a:cxnSpLocks/>
          </p:cNvCxnSpPr>
          <p:nvPr/>
        </p:nvCxnSpPr>
        <p:spPr>
          <a:xfrm flipV="1">
            <a:off x="8979877" y="3681047"/>
            <a:ext cx="0" cy="1529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D2A202-0609-4A45-9E52-28F94A5661FA}"/>
              </a:ext>
            </a:extLst>
          </p:cNvPr>
          <p:cNvCxnSpPr/>
          <p:nvPr/>
        </p:nvCxnSpPr>
        <p:spPr>
          <a:xfrm flipH="1">
            <a:off x="5963138" y="3681047"/>
            <a:ext cx="30167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E5C533-1F03-4F99-840B-505A01FF7F47}"/>
              </a:ext>
            </a:extLst>
          </p:cNvPr>
          <p:cNvCxnSpPr/>
          <p:nvPr/>
        </p:nvCxnSpPr>
        <p:spPr>
          <a:xfrm>
            <a:off x="5963138" y="3681047"/>
            <a:ext cx="0" cy="32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13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1DAD-37FA-4FED-AFEF-F656A8D53E12}"/>
              </a:ext>
            </a:extLst>
          </p:cNvPr>
          <p:cNvSpPr>
            <a:spLocks noGrp="1"/>
          </p:cNvSpPr>
          <p:nvPr>
            <p:ph type="ctrTitle"/>
          </p:nvPr>
        </p:nvSpPr>
        <p:spPr>
          <a:xfrm>
            <a:off x="1524000" y="2849563"/>
            <a:ext cx="9144000" cy="1158874"/>
          </a:xfrm>
        </p:spPr>
        <p:txBody>
          <a:bodyPr>
            <a:normAutofit/>
          </a:bodyPr>
          <a:lstStyle/>
          <a:p>
            <a:r>
              <a:rPr lang="en-US" dirty="0" err="1"/>
              <a:t>PixelRNN</a:t>
            </a:r>
            <a:endParaRPr lang="en-US" dirty="0"/>
          </a:p>
        </p:txBody>
      </p:sp>
    </p:spTree>
    <p:extLst>
      <p:ext uri="{BB962C8B-B14F-4D97-AF65-F5344CB8AC3E}">
        <p14:creationId xmlns:p14="http://schemas.microsoft.com/office/powerpoint/2010/main" val="90985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FEF0-EBD9-404C-BAF4-CB9FEA2DB356}"/>
              </a:ext>
            </a:extLst>
          </p:cNvPr>
          <p:cNvSpPr>
            <a:spLocks noGrp="1"/>
          </p:cNvSpPr>
          <p:nvPr>
            <p:ph type="title"/>
          </p:nvPr>
        </p:nvSpPr>
        <p:spPr>
          <a:xfrm>
            <a:off x="838200" y="365126"/>
            <a:ext cx="4210538" cy="1041643"/>
          </a:xfrm>
        </p:spPr>
        <p:txBody>
          <a:bodyPr>
            <a:normAutofit/>
          </a:bodyPr>
          <a:lstStyle/>
          <a:p>
            <a:r>
              <a:rPr lang="en-US" dirty="0" err="1"/>
              <a:t>PixelRNN</a:t>
            </a:r>
            <a:endParaRPr lang="en-US" dirty="0"/>
          </a:p>
        </p:txBody>
      </p:sp>
      <p:sp>
        <p:nvSpPr>
          <p:cNvPr id="3" name="Content Placeholder 2">
            <a:extLst>
              <a:ext uri="{FF2B5EF4-FFF2-40B4-BE49-F238E27FC236}">
                <a16:creationId xmlns:a16="http://schemas.microsoft.com/office/drawing/2014/main" id="{F7567D05-754E-444E-A527-FB38EA53F0C8}"/>
              </a:ext>
            </a:extLst>
          </p:cNvPr>
          <p:cNvSpPr>
            <a:spLocks noGrp="1"/>
          </p:cNvSpPr>
          <p:nvPr>
            <p:ph idx="1"/>
          </p:nvPr>
        </p:nvSpPr>
        <p:spPr>
          <a:xfrm>
            <a:off x="838200" y="1194056"/>
            <a:ext cx="10946363" cy="4351338"/>
          </a:xfrm>
        </p:spPr>
        <p:txBody>
          <a:bodyPr>
            <a:normAutofit/>
          </a:bodyPr>
          <a:lstStyle/>
          <a:p>
            <a:r>
              <a:rPr lang="en-US" dirty="0"/>
              <a:t>Generate image pixels starting from corner</a:t>
            </a:r>
          </a:p>
          <a:p>
            <a:r>
              <a:rPr lang="en-US" dirty="0"/>
              <a:t>Dependency on previous pixels modeled using an RNN (LSTM)</a:t>
            </a:r>
          </a:p>
          <a:p>
            <a:r>
              <a:rPr lang="en-US" dirty="0"/>
              <a:t>If the image is grayscale then, </a:t>
            </a:r>
            <a:r>
              <a:rPr lang="en-US" dirty="0" err="1"/>
              <a:t>softmax</a:t>
            </a:r>
            <a:r>
              <a:rPr lang="en-US" dirty="0"/>
              <a:t> classifier is applied to every pixel by considering that pixel is belongs to one class from 256 classes</a:t>
            </a:r>
          </a:p>
          <a:p>
            <a:r>
              <a:rPr lang="en-US" dirty="0"/>
              <a:t>If the image is grayscale then, </a:t>
            </a:r>
            <a:r>
              <a:rPr lang="en-US" dirty="0" err="1">
                <a:highlight>
                  <a:srgbClr val="FFFF00"/>
                </a:highlight>
              </a:rPr>
              <a:t>softmax</a:t>
            </a:r>
            <a:r>
              <a:rPr lang="en-US" dirty="0">
                <a:highlight>
                  <a:srgbClr val="FFFF00"/>
                </a:highlight>
              </a:rPr>
              <a:t> classifier</a:t>
            </a:r>
            <a:r>
              <a:rPr lang="en-US" dirty="0"/>
              <a:t> is applied to every pixel by considering that pixel is belongs to one class from </a:t>
            </a:r>
            <a:r>
              <a:rPr lang="en-US" dirty="0">
                <a:highlight>
                  <a:srgbClr val="FFFF00"/>
                </a:highlight>
              </a:rPr>
              <a:t>256 classes</a:t>
            </a:r>
          </a:p>
          <a:p>
            <a:endParaRPr lang="en-US" dirty="0"/>
          </a:p>
          <a:p>
            <a:endParaRPr lang="en-US" dirty="0"/>
          </a:p>
        </p:txBody>
      </p:sp>
      <p:pic>
        <p:nvPicPr>
          <p:cNvPr id="6" name="Picture 5">
            <a:extLst>
              <a:ext uri="{FF2B5EF4-FFF2-40B4-BE49-F238E27FC236}">
                <a16:creationId xmlns:a16="http://schemas.microsoft.com/office/drawing/2014/main" id="{EA5355B0-FAC5-438E-A1DC-E71C6ED1F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968" y="4169223"/>
            <a:ext cx="2693002" cy="2489330"/>
          </a:xfrm>
          <a:prstGeom prst="rect">
            <a:avLst/>
          </a:prstGeom>
        </p:spPr>
      </p:pic>
      <p:pic>
        <p:nvPicPr>
          <p:cNvPr id="5" name="Picture 4">
            <a:extLst>
              <a:ext uri="{FF2B5EF4-FFF2-40B4-BE49-F238E27FC236}">
                <a16:creationId xmlns:a16="http://schemas.microsoft.com/office/drawing/2014/main" id="{577F6820-8998-4140-AB13-93F3C3DA73B1}"/>
              </a:ext>
            </a:extLst>
          </p:cNvPr>
          <p:cNvPicPr>
            <a:picLocks noChangeAspect="1"/>
          </p:cNvPicPr>
          <p:nvPr/>
        </p:nvPicPr>
        <p:blipFill>
          <a:blip r:embed="rId3"/>
          <a:stretch>
            <a:fillRect/>
          </a:stretch>
        </p:blipFill>
        <p:spPr>
          <a:xfrm>
            <a:off x="5166056" y="3969777"/>
            <a:ext cx="6187744" cy="2888223"/>
          </a:xfrm>
          <a:prstGeom prst="rect">
            <a:avLst/>
          </a:prstGeom>
        </p:spPr>
      </p:pic>
    </p:spTree>
    <p:extLst>
      <p:ext uri="{BB962C8B-B14F-4D97-AF65-F5344CB8AC3E}">
        <p14:creationId xmlns:p14="http://schemas.microsoft.com/office/powerpoint/2010/main" val="3441131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FEF0-EBD9-404C-BAF4-CB9FEA2DB356}"/>
              </a:ext>
            </a:extLst>
          </p:cNvPr>
          <p:cNvSpPr>
            <a:spLocks noGrp="1"/>
          </p:cNvSpPr>
          <p:nvPr>
            <p:ph type="title"/>
          </p:nvPr>
        </p:nvSpPr>
        <p:spPr>
          <a:xfrm>
            <a:off x="838200" y="365126"/>
            <a:ext cx="4210538" cy="1041643"/>
          </a:xfrm>
        </p:spPr>
        <p:txBody>
          <a:bodyPr>
            <a:normAutofit/>
          </a:bodyPr>
          <a:lstStyle/>
          <a:p>
            <a:r>
              <a:rPr lang="en-US" dirty="0" err="1"/>
              <a:t>PixelRNN</a:t>
            </a:r>
            <a:endParaRPr lang="en-US" dirty="0"/>
          </a:p>
        </p:txBody>
      </p:sp>
      <p:sp>
        <p:nvSpPr>
          <p:cNvPr id="3" name="Content Placeholder 2">
            <a:extLst>
              <a:ext uri="{FF2B5EF4-FFF2-40B4-BE49-F238E27FC236}">
                <a16:creationId xmlns:a16="http://schemas.microsoft.com/office/drawing/2014/main" id="{F7567D05-754E-444E-A527-FB38EA53F0C8}"/>
              </a:ext>
            </a:extLst>
          </p:cNvPr>
          <p:cNvSpPr>
            <a:spLocks noGrp="1"/>
          </p:cNvSpPr>
          <p:nvPr>
            <p:ph idx="1"/>
          </p:nvPr>
        </p:nvSpPr>
        <p:spPr>
          <a:xfrm>
            <a:off x="838200" y="1672240"/>
            <a:ext cx="10946363" cy="4507334"/>
          </a:xfrm>
        </p:spPr>
        <p:txBody>
          <a:bodyPr>
            <a:normAutofit/>
          </a:bodyPr>
          <a:lstStyle/>
          <a:p>
            <a:r>
              <a:rPr lang="en-US" dirty="0"/>
              <a:t>Drawback: sequential generation is slow</a:t>
            </a:r>
          </a:p>
          <a:p>
            <a:r>
              <a:rPr lang="en-US" dirty="0"/>
              <a:t>Difficult to train using a GPU</a:t>
            </a:r>
          </a:p>
          <a:p>
            <a:r>
              <a:rPr lang="en-US" dirty="0"/>
              <a:t>Vanishing gradient problem</a:t>
            </a:r>
          </a:p>
          <a:p>
            <a:r>
              <a:rPr lang="en-US" dirty="0"/>
              <a:t>Proposed </a:t>
            </a:r>
            <a:r>
              <a:rPr lang="en-US" dirty="0" err="1"/>
              <a:t>PixelRNN</a:t>
            </a:r>
            <a:r>
              <a:rPr lang="en-US" dirty="0"/>
              <a:t> implementation </a:t>
            </a:r>
            <a:r>
              <a:rPr lang="en-US" dirty="0" err="1"/>
              <a:t>mehods</a:t>
            </a:r>
            <a:endParaRPr lang="en-US" dirty="0"/>
          </a:p>
          <a:p>
            <a:pPr lvl="1"/>
            <a:r>
              <a:rPr lang="en-US" dirty="0" err="1"/>
              <a:t>RowLSTM</a:t>
            </a:r>
            <a:endParaRPr lang="en-US" dirty="0"/>
          </a:p>
          <a:p>
            <a:pPr lvl="1"/>
            <a:r>
              <a:rPr lang="en-US" dirty="0" err="1"/>
              <a:t>DiagonalLSTM</a:t>
            </a:r>
            <a:endParaRPr lang="en-US" dirty="0"/>
          </a:p>
          <a:p>
            <a:pPr lvl="1"/>
            <a:r>
              <a:rPr lang="en-US" dirty="0"/>
              <a:t>Diagonal </a:t>
            </a:r>
            <a:r>
              <a:rPr lang="en-US" dirty="0" err="1"/>
              <a:t>BiLSTM</a:t>
            </a:r>
            <a:endParaRPr lang="en-US" dirty="0"/>
          </a:p>
          <a:p>
            <a:pPr lvl="1"/>
            <a:endParaRPr lang="en-US" dirty="0"/>
          </a:p>
        </p:txBody>
      </p:sp>
    </p:spTree>
    <p:extLst>
      <p:ext uri="{BB962C8B-B14F-4D97-AF65-F5344CB8AC3E}">
        <p14:creationId xmlns:p14="http://schemas.microsoft.com/office/powerpoint/2010/main" val="325884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FEF0-EBD9-404C-BAF4-CB9FEA2DB356}"/>
              </a:ext>
            </a:extLst>
          </p:cNvPr>
          <p:cNvSpPr>
            <a:spLocks noGrp="1"/>
          </p:cNvSpPr>
          <p:nvPr>
            <p:ph type="title"/>
          </p:nvPr>
        </p:nvSpPr>
        <p:spPr>
          <a:xfrm>
            <a:off x="838200" y="365126"/>
            <a:ext cx="10325100" cy="1041643"/>
          </a:xfrm>
        </p:spPr>
        <p:txBody>
          <a:bodyPr>
            <a:normAutofit/>
          </a:bodyPr>
          <a:lstStyle/>
          <a:p>
            <a:r>
              <a:rPr lang="en-US" dirty="0" err="1"/>
              <a:t>PixelRNN</a:t>
            </a:r>
            <a:r>
              <a:rPr lang="en-US" dirty="0"/>
              <a:t>: Receptive field</a:t>
            </a:r>
          </a:p>
        </p:txBody>
      </p:sp>
      <p:sp>
        <p:nvSpPr>
          <p:cNvPr id="9" name="Content Placeholder 8">
            <a:extLst>
              <a:ext uri="{FF2B5EF4-FFF2-40B4-BE49-F238E27FC236}">
                <a16:creationId xmlns:a16="http://schemas.microsoft.com/office/drawing/2014/main" id="{89B589BE-AAB1-41A6-94AA-C08B51717DC6}"/>
              </a:ext>
            </a:extLst>
          </p:cNvPr>
          <p:cNvSpPr>
            <a:spLocks noGrp="1"/>
          </p:cNvSpPr>
          <p:nvPr>
            <p:ph idx="1"/>
          </p:nvPr>
        </p:nvSpPr>
        <p:spPr>
          <a:xfrm>
            <a:off x="835625" y="1530345"/>
            <a:ext cx="10834396" cy="1332893"/>
          </a:xfrm>
        </p:spPr>
        <p:txBody>
          <a:bodyPr>
            <a:normAutofit/>
          </a:bodyPr>
          <a:lstStyle/>
          <a:p>
            <a:r>
              <a:rPr lang="en-US" dirty="0"/>
              <a:t>The receptive field is defined as the region in the input space that a particular feature is looking at (i.e. be affected by).</a:t>
            </a:r>
          </a:p>
          <a:p>
            <a:endParaRPr lang="en-US" dirty="0"/>
          </a:p>
          <a:p>
            <a:endParaRPr lang="en-US" dirty="0"/>
          </a:p>
          <a:p>
            <a:endParaRPr lang="en-US" dirty="0"/>
          </a:p>
          <a:p>
            <a:pPr marL="0" indent="0">
              <a:buNone/>
            </a:pPr>
            <a:endParaRPr lang="en-US" dirty="0"/>
          </a:p>
        </p:txBody>
      </p:sp>
      <p:sp>
        <p:nvSpPr>
          <p:cNvPr id="4" name="TextBox 3">
            <a:extLst>
              <a:ext uri="{FF2B5EF4-FFF2-40B4-BE49-F238E27FC236}">
                <a16:creationId xmlns:a16="http://schemas.microsoft.com/office/drawing/2014/main" id="{5BB91772-B207-4687-A760-38CA90AC4FD1}"/>
              </a:ext>
            </a:extLst>
          </p:cNvPr>
          <p:cNvSpPr txBox="1"/>
          <p:nvPr/>
        </p:nvSpPr>
        <p:spPr>
          <a:xfrm>
            <a:off x="4090600" y="3773802"/>
            <a:ext cx="1193853" cy="369332"/>
          </a:xfrm>
          <a:prstGeom prst="rect">
            <a:avLst/>
          </a:prstGeom>
          <a:noFill/>
        </p:spPr>
        <p:txBody>
          <a:bodyPr wrap="none" rtlCol="0">
            <a:spAutoFit/>
          </a:bodyPr>
          <a:lstStyle/>
          <a:p>
            <a:r>
              <a:rPr lang="en-US" dirty="0"/>
              <a:t>Input layer</a:t>
            </a:r>
          </a:p>
        </p:txBody>
      </p:sp>
      <p:sp>
        <p:nvSpPr>
          <p:cNvPr id="5" name="TextBox 4">
            <a:extLst>
              <a:ext uri="{FF2B5EF4-FFF2-40B4-BE49-F238E27FC236}">
                <a16:creationId xmlns:a16="http://schemas.microsoft.com/office/drawing/2014/main" id="{D323D901-2048-465D-9B01-33CAE47C06DC}"/>
              </a:ext>
            </a:extLst>
          </p:cNvPr>
          <p:cNvSpPr txBox="1"/>
          <p:nvPr/>
        </p:nvSpPr>
        <p:spPr>
          <a:xfrm>
            <a:off x="4090600" y="3000835"/>
            <a:ext cx="1704697" cy="369332"/>
          </a:xfrm>
          <a:prstGeom prst="rect">
            <a:avLst/>
          </a:prstGeom>
          <a:noFill/>
        </p:spPr>
        <p:txBody>
          <a:bodyPr wrap="none" rtlCol="0">
            <a:spAutoFit/>
          </a:bodyPr>
          <a:lstStyle/>
          <a:p>
            <a:r>
              <a:rPr lang="en-US" dirty="0"/>
              <a:t>Feature layer - 1</a:t>
            </a:r>
          </a:p>
        </p:txBody>
      </p:sp>
      <p:sp>
        <p:nvSpPr>
          <p:cNvPr id="12" name="TextBox 11">
            <a:extLst>
              <a:ext uri="{FF2B5EF4-FFF2-40B4-BE49-F238E27FC236}">
                <a16:creationId xmlns:a16="http://schemas.microsoft.com/office/drawing/2014/main" id="{A597B117-65E1-44DC-8D4E-167B3617D162}"/>
              </a:ext>
            </a:extLst>
          </p:cNvPr>
          <p:cNvSpPr txBox="1"/>
          <p:nvPr/>
        </p:nvSpPr>
        <p:spPr>
          <a:xfrm>
            <a:off x="10402357" y="3937860"/>
            <a:ext cx="1193853" cy="369332"/>
          </a:xfrm>
          <a:prstGeom prst="rect">
            <a:avLst/>
          </a:prstGeom>
          <a:noFill/>
        </p:spPr>
        <p:txBody>
          <a:bodyPr wrap="none" rtlCol="0">
            <a:spAutoFit/>
          </a:bodyPr>
          <a:lstStyle/>
          <a:p>
            <a:r>
              <a:rPr lang="en-US" dirty="0"/>
              <a:t>Input layer</a:t>
            </a:r>
          </a:p>
        </p:txBody>
      </p:sp>
      <p:sp>
        <p:nvSpPr>
          <p:cNvPr id="13" name="TextBox 12">
            <a:extLst>
              <a:ext uri="{FF2B5EF4-FFF2-40B4-BE49-F238E27FC236}">
                <a16:creationId xmlns:a16="http://schemas.microsoft.com/office/drawing/2014/main" id="{BA39C440-F712-4C42-AACA-7F3A8101D779}"/>
              </a:ext>
            </a:extLst>
          </p:cNvPr>
          <p:cNvSpPr txBox="1"/>
          <p:nvPr/>
        </p:nvSpPr>
        <p:spPr>
          <a:xfrm>
            <a:off x="10402357" y="3164893"/>
            <a:ext cx="1704697" cy="369332"/>
          </a:xfrm>
          <a:prstGeom prst="rect">
            <a:avLst/>
          </a:prstGeom>
          <a:noFill/>
        </p:spPr>
        <p:txBody>
          <a:bodyPr wrap="none" rtlCol="0">
            <a:spAutoFit/>
          </a:bodyPr>
          <a:lstStyle/>
          <a:p>
            <a:r>
              <a:rPr lang="en-US" dirty="0"/>
              <a:t>Feature layer - 1</a:t>
            </a:r>
          </a:p>
        </p:txBody>
      </p:sp>
      <p:sp>
        <p:nvSpPr>
          <p:cNvPr id="14" name="TextBox 13">
            <a:extLst>
              <a:ext uri="{FF2B5EF4-FFF2-40B4-BE49-F238E27FC236}">
                <a16:creationId xmlns:a16="http://schemas.microsoft.com/office/drawing/2014/main" id="{8B56E2F1-3E8E-458E-9C61-6FD2E55001FC}"/>
              </a:ext>
            </a:extLst>
          </p:cNvPr>
          <p:cNvSpPr txBox="1"/>
          <p:nvPr/>
        </p:nvSpPr>
        <p:spPr>
          <a:xfrm>
            <a:off x="10402357" y="2778410"/>
            <a:ext cx="1704697" cy="369332"/>
          </a:xfrm>
          <a:prstGeom prst="rect">
            <a:avLst/>
          </a:prstGeom>
          <a:noFill/>
        </p:spPr>
        <p:txBody>
          <a:bodyPr wrap="none" rtlCol="0">
            <a:spAutoFit/>
          </a:bodyPr>
          <a:lstStyle/>
          <a:p>
            <a:r>
              <a:rPr lang="en-US" dirty="0"/>
              <a:t>Feature layer - 2</a:t>
            </a:r>
          </a:p>
        </p:txBody>
      </p:sp>
      <p:pic>
        <p:nvPicPr>
          <p:cNvPr id="6" name="Picture 5">
            <a:extLst>
              <a:ext uri="{FF2B5EF4-FFF2-40B4-BE49-F238E27FC236}">
                <a16:creationId xmlns:a16="http://schemas.microsoft.com/office/drawing/2014/main" id="{E68AB43D-3D1D-4DCD-9666-ECE63ABE93AD}"/>
              </a:ext>
            </a:extLst>
          </p:cNvPr>
          <p:cNvPicPr>
            <a:picLocks noChangeAspect="1"/>
          </p:cNvPicPr>
          <p:nvPr/>
        </p:nvPicPr>
        <p:blipFill>
          <a:blip r:embed="rId2"/>
          <a:stretch>
            <a:fillRect/>
          </a:stretch>
        </p:blipFill>
        <p:spPr>
          <a:xfrm>
            <a:off x="835625" y="2840352"/>
            <a:ext cx="3257550" cy="1866900"/>
          </a:xfrm>
          <a:prstGeom prst="rect">
            <a:avLst/>
          </a:prstGeom>
        </p:spPr>
      </p:pic>
      <p:cxnSp>
        <p:nvCxnSpPr>
          <p:cNvPr id="8" name="Straight Arrow Connector 7">
            <a:extLst>
              <a:ext uri="{FF2B5EF4-FFF2-40B4-BE49-F238E27FC236}">
                <a16:creationId xmlns:a16="http://schemas.microsoft.com/office/drawing/2014/main" id="{A2FC56FA-AC9F-4B97-945D-28F97A521FC8}"/>
              </a:ext>
            </a:extLst>
          </p:cNvPr>
          <p:cNvCxnSpPr/>
          <p:nvPr/>
        </p:nvCxnSpPr>
        <p:spPr>
          <a:xfrm flipH="1">
            <a:off x="3170903" y="3185501"/>
            <a:ext cx="919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9B6571-B5C6-4A9E-95CB-C84B2177D31D}"/>
              </a:ext>
            </a:extLst>
          </p:cNvPr>
          <p:cNvCxnSpPr>
            <a:stCxn id="4" idx="1"/>
          </p:cNvCxnSpPr>
          <p:nvPr/>
        </p:nvCxnSpPr>
        <p:spPr>
          <a:xfrm flipH="1">
            <a:off x="3790335" y="3958468"/>
            <a:ext cx="300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1B5DCE8-7821-4824-AA5E-21CB7F98C9CE}"/>
              </a:ext>
            </a:extLst>
          </p:cNvPr>
          <p:cNvPicPr>
            <a:picLocks noChangeAspect="1"/>
          </p:cNvPicPr>
          <p:nvPr/>
        </p:nvPicPr>
        <p:blipFill>
          <a:blip r:embed="rId3"/>
          <a:stretch>
            <a:fillRect/>
          </a:stretch>
        </p:blipFill>
        <p:spPr>
          <a:xfrm>
            <a:off x="5869977" y="2543813"/>
            <a:ext cx="4457700" cy="2895600"/>
          </a:xfrm>
          <a:prstGeom prst="rect">
            <a:avLst/>
          </a:prstGeom>
        </p:spPr>
      </p:pic>
      <p:cxnSp>
        <p:nvCxnSpPr>
          <p:cNvPr id="19" name="Straight Arrow Connector 18">
            <a:extLst>
              <a:ext uri="{FF2B5EF4-FFF2-40B4-BE49-F238E27FC236}">
                <a16:creationId xmlns:a16="http://schemas.microsoft.com/office/drawing/2014/main" id="{55A4AD9F-F774-49BA-A7D3-07740F4E2470}"/>
              </a:ext>
            </a:extLst>
          </p:cNvPr>
          <p:cNvCxnSpPr>
            <a:cxnSpLocks/>
            <a:stCxn id="14" idx="1"/>
          </p:cNvCxnSpPr>
          <p:nvPr/>
        </p:nvCxnSpPr>
        <p:spPr>
          <a:xfrm flipH="1" flipV="1">
            <a:off x="8642555" y="2930704"/>
            <a:ext cx="1759802" cy="3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139CE2-79B3-4F8C-B55A-F8672B008C36}"/>
              </a:ext>
            </a:extLst>
          </p:cNvPr>
          <p:cNvCxnSpPr>
            <a:stCxn id="13" idx="1"/>
          </p:cNvCxnSpPr>
          <p:nvPr/>
        </p:nvCxnSpPr>
        <p:spPr>
          <a:xfrm flipH="1">
            <a:off x="8804787" y="3349559"/>
            <a:ext cx="1597570" cy="79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67DC1B5-8BFB-4EC0-8D8C-D5A4E1FD8689}"/>
              </a:ext>
            </a:extLst>
          </p:cNvPr>
          <p:cNvCxnSpPr>
            <a:stCxn id="12" idx="1"/>
          </p:cNvCxnSpPr>
          <p:nvPr/>
        </p:nvCxnSpPr>
        <p:spPr>
          <a:xfrm flipH="1">
            <a:off x="9999406" y="4122526"/>
            <a:ext cx="402951" cy="20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03680ED-C487-43D6-8CF1-9D2F3B571C28}"/>
              </a:ext>
            </a:extLst>
          </p:cNvPr>
          <p:cNvPicPr>
            <a:picLocks noChangeAspect="1"/>
          </p:cNvPicPr>
          <p:nvPr/>
        </p:nvPicPr>
        <p:blipFill>
          <a:blip r:embed="rId4"/>
          <a:stretch>
            <a:fillRect/>
          </a:stretch>
        </p:blipFill>
        <p:spPr>
          <a:xfrm>
            <a:off x="795984" y="5029515"/>
            <a:ext cx="3648075" cy="1714500"/>
          </a:xfrm>
          <a:prstGeom prst="rect">
            <a:avLst/>
          </a:prstGeom>
        </p:spPr>
      </p:pic>
      <p:pic>
        <p:nvPicPr>
          <p:cNvPr id="27" name="Picture 26">
            <a:extLst>
              <a:ext uri="{FF2B5EF4-FFF2-40B4-BE49-F238E27FC236}">
                <a16:creationId xmlns:a16="http://schemas.microsoft.com/office/drawing/2014/main" id="{8F206DAA-FBFF-43FA-9A79-1A26B0562210}"/>
              </a:ext>
            </a:extLst>
          </p:cNvPr>
          <p:cNvPicPr>
            <a:picLocks noChangeAspect="1"/>
          </p:cNvPicPr>
          <p:nvPr/>
        </p:nvPicPr>
        <p:blipFill>
          <a:blip r:embed="rId5"/>
          <a:stretch>
            <a:fillRect/>
          </a:stretch>
        </p:blipFill>
        <p:spPr>
          <a:xfrm>
            <a:off x="4567237" y="5102059"/>
            <a:ext cx="3057525" cy="1400175"/>
          </a:xfrm>
          <a:prstGeom prst="rect">
            <a:avLst/>
          </a:prstGeom>
        </p:spPr>
      </p:pic>
      <p:pic>
        <p:nvPicPr>
          <p:cNvPr id="28" name="Picture 27">
            <a:extLst>
              <a:ext uri="{FF2B5EF4-FFF2-40B4-BE49-F238E27FC236}">
                <a16:creationId xmlns:a16="http://schemas.microsoft.com/office/drawing/2014/main" id="{38195E36-519F-4069-9DF2-C142265C4AF7}"/>
              </a:ext>
            </a:extLst>
          </p:cNvPr>
          <p:cNvPicPr>
            <a:picLocks noChangeAspect="1"/>
          </p:cNvPicPr>
          <p:nvPr/>
        </p:nvPicPr>
        <p:blipFill>
          <a:blip r:embed="rId6"/>
          <a:stretch>
            <a:fillRect/>
          </a:stretch>
        </p:blipFill>
        <p:spPr>
          <a:xfrm>
            <a:off x="4545398" y="6496163"/>
            <a:ext cx="3414850" cy="247852"/>
          </a:xfrm>
          <a:prstGeom prst="rect">
            <a:avLst/>
          </a:prstGeom>
        </p:spPr>
      </p:pic>
    </p:spTree>
    <p:extLst>
      <p:ext uri="{BB962C8B-B14F-4D97-AF65-F5344CB8AC3E}">
        <p14:creationId xmlns:p14="http://schemas.microsoft.com/office/powerpoint/2010/main" val="3550734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59B97B4-5AAA-459D-8979-1E3F34D0C0D8}"/>
              </a:ext>
            </a:extLst>
          </p:cNvPr>
          <p:cNvPicPr>
            <a:picLocks noChangeAspect="1"/>
          </p:cNvPicPr>
          <p:nvPr/>
        </p:nvPicPr>
        <p:blipFill>
          <a:blip r:embed="rId2"/>
          <a:stretch>
            <a:fillRect/>
          </a:stretch>
        </p:blipFill>
        <p:spPr>
          <a:xfrm>
            <a:off x="8452092" y="40276"/>
            <a:ext cx="2221501" cy="2761660"/>
          </a:xfrm>
          <a:prstGeom prst="rect">
            <a:avLst/>
          </a:prstGeom>
        </p:spPr>
      </p:pic>
      <p:sp>
        <p:nvSpPr>
          <p:cNvPr id="2" name="Title 1">
            <a:extLst>
              <a:ext uri="{FF2B5EF4-FFF2-40B4-BE49-F238E27FC236}">
                <a16:creationId xmlns:a16="http://schemas.microsoft.com/office/drawing/2014/main" id="{2AAFFEF0-EBD9-404C-BAF4-CB9FEA2DB356}"/>
              </a:ext>
            </a:extLst>
          </p:cNvPr>
          <p:cNvSpPr>
            <a:spLocks noGrp="1"/>
          </p:cNvSpPr>
          <p:nvPr>
            <p:ph type="title"/>
          </p:nvPr>
        </p:nvSpPr>
        <p:spPr>
          <a:xfrm>
            <a:off x="838200" y="365126"/>
            <a:ext cx="11191876" cy="1041643"/>
          </a:xfrm>
        </p:spPr>
        <p:txBody>
          <a:bodyPr>
            <a:normAutofit/>
          </a:bodyPr>
          <a:lstStyle/>
          <a:p>
            <a:r>
              <a:rPr lang="en-US" dirty="0" err="1"/>
              <a:t>PixelRNN</a:t>
            </a:r>
            <a:r>
              <a:rPr lang="en-US" dirty="0"/>
              <a:t>: </a:t>
            </a:r>
            <a:r>
              <a:rPr lang="en-US" dirty="0" err="1"/>
              <a:t>RowLSTM</a:t>
            </a:r>
            <a:endParaRPr lang="en-US" dirty="0"/>
          </a:p>
        </p:txBody>
      </p:sp>
      <p:pic>
        <p:nvPicPr>
          <p:cNvPr id="3" name="Picture 2">
            <a:extLst>
              <a:ext uri="{FF2B5EF4-FFF2-40B4-BE49-F238E27FC236}">
                <a16:creationId xmlns:a16="http://schemas.microsoft.com/office/drawing/2014/main" id="{2472F710-5B66-4C0D-BD76-428210E9F8E3}"/>
              </a:ext>
            </a:extLst>
          </p:cNvPr>
          <p:cNvPicPr>
            <a:picLocks noChangeAspect="1"/>
          </p:cNvPicPr>
          <p:nvPr/>
        </p:nvPicPr>
        <p:blipFill>
          <a:blip r:embed="rId3"/>
          <a:stretch>
            <a:fillRect/>
          </a:stretch>
        </p:blipFill>
        <p:spPr>
          <a:xfrm>
            <a:off x="1318829" y="2499100"/>
            <a:ext cx="9984435" cy="3993774"/>
          </a:xfrm>
          <a:prstGeom prst="rect">
            <a:avLst/>
          </a:prstGeom>
        </p:spPr>
      </p:pic>
      <p:cxnSp>
        <p:nvCxnSpPr>
          <p:cNvPr id="7" name="Straight Arrow Connector 6">
            <a:extLst>
              <a:ext uri="{FF2B5EF4-FFF2-40B4-BE49-F238E27FC236}">
                <a16:creationId xmlns:a16="http://schemas.microsoft.com/office/drawing/2014/main" id="{61031DB4-F118-46EC-BCE9-73ECB3B78ADD}"/>
              </a:ext>
            </a:extLst>
          </p:cNvPr>
          <p:cNvCxnSpPr>
            <a:cxnSpLocks/>
          </p:cNvCxnSpPr>
          <p:nvPr/>
        </p:nvCxnSpPr>
        <p:spPr>
          <a:xfrm flipH="1">
            <a:off x="11449100" y="2618855"/>
            <a:ext cx="1" cy="33432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926CCB-A51F-4930-9779-CFF8B81C3813}"/>
              </a:ext>
            </a:extLst>
          </p:cNvPr>
          <p:cNvSpPr txBox="1"/>
          <p:nvPr/>
        </p:nvSpPr>
        <p:spPr>
          <a:xfrm rot="16200000">
            <a:off x="11068955" y="3861650"/>
            <a:ext cx="1234633" cy="369332"/>
          </a:xfrm>
          <a:prstGeom prst="rect">
            <a:avLst/>
          </a:prstGeom>
          <a:noFill/>
        </p:spPr>
        <p:txBody>
          <a:bodyPr wrap="none" rtlCol="0">
            <a:spAutoFit/>
          </a:bodyPr>
          <a:lstStyle/>
          <a:p>
            <a:r>
              <a:rPr lang="en-US" dirty="0"/>
              <a:t>256 classes</a:t>
            </a:r>
          </a:p>
        </p:txBody>
      </p:sp>
      <p:sp>
        <p:nvSpPr>
          <p:cNvPr id="15" name="Rectangle: Rounded Corners 14">
            <a:extLst>
              <a:ext uri="{FF2B5EF4-FFF2-40B4-BE49-F238E27FC236}">
                <a16:creationId xmlns:a16="http://schemas.microsoft.com/office/drawing/2014/main" id="{63773A1C-2C8E-4153-8C92-155FA410A421}"/>
              </a:ext>
            </a:extLst>
          </p:cNvPr>
          <p:cNvSpPr/>
          <p:nvPr/>
        </p:nvSpPr>
        <p:spPr>
          <a:xfrm>
            <a:off x="8973060" y="2236611"/>
            <a:ext cx="651569" cy="382244"/>
          </a:xfrm>
          <a:prstGeom prst="round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D19DDB6-E236-4C51-9427-E98E05AB0B5F}"/>
              </a:ext>
            </a:extLst>
          </p:cNvPr>
          <p:cNvSpPr/>
          <p:nvPr/>
        </p:nvSpPr>
        <p:spPr>
          <a:xfrm rot="19474410">
            <a:off x="2391770" y="3727300"/>
            <a:ext cx="439968" cy="324744"/>
          </a:xfrm>
          <a:prstGeom prst="roundRect">
            <a:avLst/>
          </a:prstGeom>
          <a:noFill/>
          <a:ln w="2857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Freeform: Shape 20">
            <a:extLst>
              <a:ext uri="{FF2B5EF4-FFF2-40B4-BE49-F238E27FC236}">
                <a16:creationId xmlns:a16="http://schemas.microsoft.com/office/drawing/2014/main" id="{911F8FE2-3D88-4D11-8696-BAD0FBCB615F}"/>
              </a:ext>
            </a:extLst>
          </p:cNvPr>
          <p:cNvSpPr/>
          <p:nvPr/>
        </p:nvSpPr>
        <p:spPr>
          <a:xfrm>
            <a:off x="2752725" y="2437343"/>
            <a:ext cx="6220335" cy="1248832"/>
          </a:xfrm>
          <a:custGeom>
            <a:avLst/>
            <a:gdLst>
              <a:gd name="connsiteX0" fmla="*/ 0 w 6248400"/>
              <a:gd name="connsiteY0" fmla="*/ 1838325 h 1838325"/>
              <a:gd name="connsiteX1" fmla="*/ 1447800 w 6248400"/>
              <a:gd name="connsiteY1" fmla="*/ 552450 h 1838325"/>
              <a:gd name="connsiteX2" fmla="*/ 6248400 w 6248400"/>
              <a:gd name="connsiteY2" fmla="*/ 0 h 1838325"/>
            </a:gdLst>
            <a:ahLst/>
            <a:cxnLst>
              <a:cxn ang="0">
                <a:pos x="connsiteX0" y="connsiteY0"/>
              </a:cxn>
              <a:cxn ang="0">
                <a:pos x="connsiteX1" y="connsiteY1"/>
              </a:cxn>
              <a:cxn ang="0">
                <a:pos x="connsiteX2" y="connsiteY2"/>
              </a:cxn>
            </a:cxnLst>
            <a:rect l="l" t="t" r="r" b="b"/>
            <a:pathLst>
              <a:path w="6248400" h="1838325">
                <a:moveTo>
                  <a:pt x="0" y="1838325"/>
                </a:moveTo>
                <a:cubicBezTo>
                  <a:pt x="203200" y="1348581"/>
                  <a:pt x="406400" y="858837"/>
                  <a:pt x="1447800" y="552450"/>
                </a:cubicBezTo>
                <a:cubicBezTo>
                  <a:pt x="2489200" y="246062"/>
                  <a:pt x="4368800" y="123031"/>
                  <a:pt x="6248400" y="0"/>
                </a:cubicBezTo>
              </a:path>
            </a:pathLst>
          </a:custGeom>
          <a:noFill/>
          <a:ln w="190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8C01C6D-6BC3-4722-ABD0-0EBF0BE04E26}"/>
              </a:ext>
            </a:extLst>
          </p:cNvPr>
          <p:cNvSpPr/>
          <p:nvPr/>
        </p:nvSpPr>
        <p:spPr>
          <a:xfrm rot="19474410">
            <a:off x="4606668" y="3432582"/>
            <a:ext cx="512723" cy="563366"/>
          </a:xfrm>
          <a:prstGeom prst="roundRect">
            <a:avLst/>
          </a:prstGeom>
          <a:noFill/>
          <a:ln w="2857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34A83B6-F709-47E3-AACD-73EEA24B040B}"/>
              </a:ext>
            </a:extLst>
          </p:cNvPr>
          <p:cNvSpPr/>
          <p:nvPr/>
        </p:nvSpPr>
        <p:spPr>
          <a:xfrm>
            <a:off x="9144000" y="266700"/>
            <a:ext cx="939800" cy="609600"/>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5D5007AB-94E9-463F-90E5-B789697AC30F}"/>
              </a:ext>
            </a:extLst>
          </p:cNvPr>
          <p:cNvCxnSpPr>
            <a:cxnSpLocks/>
            <a:stCxn id="22" idx="3"/>
          </p:cNvCxnSpPr>
          <p:nvPr/>
        </p:nvCxnSpPr>
        <p:spPr>
          <a:xfrm flipV="1">
            <a:off x="5071928" y="898529"/>
            <a:ext cx="4072072" cy="26671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A65CEBB-DAA3-4F74-9E79-C261223FBC35}"/>
              </a:ext>
            </a:extLst>
          </p:cNvPr>
          <p:cNvSpPr txBox="1"/>
          <p:nvPr/>
        </p:nvSpPr>
        <p:spPr>
          <a:xfrm>
            <a:off x="10534081" y="1990184"/>
            <a:ext cx="1268874" cy="369332"/>
          </a:xfrm>
          <a:prstGeom prst="rect">
            <a:avLst/>
          </a:prstGeom>
          <a:noFill/>
        </p:spPr>
        <p:txBody>
          <a:bodyPr wrap="none" rtlCol="0">
            <a:spAutoFit/>
          </a:bodyPr>
          <a:lstStyle/>
          <a:p>
            <a:r>
              <a:rPr lang="en-US" dirty="0"/>
              <a:t>Image layer</a:t>
            </a:r>
          </a:p>
        </p:txBody>
      </p:sp>
      <p:sp>
        <p:nvSpPr>
          <p:cNvPr id="34" name="TextBox 33">
            <a:extLst>
              <a:ext uri="{FF2B5EF4-FFF2-40B4-BE49-F238E27FC236}">
                <a16:creationId xmlns:a16="http://schemas.microsoft.com/office/drawing/2014/main" id="{08728473-5325-472A-ACE7-A6B4933D403A}"/>
              </a:ext>
            </a:extLst>
          </p:cNvPr>
          <p:cNvSpPr txBox="1"/>
          <p:nvPr/>
        </p:nvSpPr>
        <p:spPr>
          <a:xfrm>
            <a:off x="10465161" y="407370"/>
            <a:ext cx="1656992" cy="369332"/>
          </a:xfrm>
          <a:prstGeom prst="rect">
            <a:avLst/>
          </a:prstGeom>
          <a:noFill/>
        </p:spPr>
        <p:txBody>
          <a:bodyPr wrap="none" rtlCol="0">
            <a:spAutoFit/>
          </a:bodyPr>
          <a:lstStyle/>
          <a:p>
            <a:r>
              <a:rPr lang="en-US" dirty="0"/>
              <a:t>First LSTM layer</a:t>
            </a:r>
          </a:p>
        </p:txBody>
      </p:sp>
      <p:cxnSp>
        <p:nvCxnSpPr>
          <p:cNvPr id="5" name="Straight Connector 4">
            <a:extLst>
              <a:ext uri="{FF2B5EF4-FFF2-40B4-BE49-F238E27FC236}">
                <a16:creationId xmlns:a16="http://schemas.microsoft.com/office/drawing/2014/main" id="{C0C2F2F9-D1D3-4741-88F9-06898F0550BE}"/>
              </a:ext>
            </a:extLst>
          </p:cNvPr>
          <p:cNvCxnSpPr/>
          <p:nvPr/>
        </p:nvCxnSpPr>
        <p:spPr>
          <a:xfrm>
            <a:off x="2469503" y="3125093"/>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B702A81-B818-43EB-B7CB-0DE113C57A22}"/>
              </a:ext>
            </a:extLst>
          </p:cNvPr>
          <p:cNvCxnSpPr/>
          <p:nvPr/>
        </p:nvCxnSpPr>
        <p:spPr>
          <a:xfrm>
            <a:off x="2558403" y="3023493"/>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C7B08A5-DC5F-4DE4-88DC-2BE46E579B28}"/>
              </a:ext>
            </a:extLst>
          </p:cNvPr>
          <p:cNvCxnSpPr/>
          <p:nvPr/>
        </p:nvCxnSpPr>
        <p:spPr>
          <a:xfrm>
            <a:off x="2640953" y="2934593"/>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00E2BA7-E5CE-4A2B-83DC-282362A18BB5}"/>
              </a:ext>
            </a:extLst>
          </p:cNvPr>
          <p:cNvCxnSpPr/>
          <p:nvPr/>
        </p:nvCxnSpPr>
        <p:spPr>
          <a:xfrm>
            <a:off x="2374253" y="3210818"/>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E7DC509-DFBD-40B5-B0F2-BF079AFB7514}"/>
              </a:ext>
            </a:extLst>
          </p:cNvPr>
          <p:cNvCxnSpPr/>
          <p:nvPr/>
        </p:nvCxnSpPr>
        <p:spPr>
          <a:xfrm>
            <a:off x="2263128" y="3315593"/>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E0968CA-9D2A-4703-847C-6C6D135B5B67}"/>
              </a:ext>
            </a:extLst>
          </p:cNvPr>
          <p:cNvCxnSpPr>
            <a:cxnSpLocks/>
          </p:cNvCxnSpPr>
          <p:nvPr/>
        </p:nvCxnSpPr>
        <p:spPr>
          <a:xfrm flipV="1">
            <a:off x="1819687" y="3582407"/>
            <a:ext cx="906786" cy="918427"/>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80A79A-B1F8-4CCB-AFBC-1F78402740C3}"/>
              </a:ext>
            </a:extLst>
          </p:cNvPr>
          <p:cNvCxnSpPr>
            <a:cxnSpLocks/>
          </p:cNvCxnSpPr>
          <p:nvPr/>
        </p:nvCxnSpPr>
        <p:spPr>
          <a:xfrm flipV="1">
            <a:off x="1806509" y="3393648"/>
            <a:ext cx="906786" cy="918427"/>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93064C6-7E18-4C30-83A9-34511F7473CA}"/>
              </a:ext>
            </a:extLst>
          </p:cNvPr>
          <p:cNvCxnSpPr>
            <a:cxnSpLocks/>
          </p:cNvCxnSpPr>
          <p:nvPr/>
        </p:nvCxnSpPr>
        <p:spPr>
          <a:xfrm flipV="1">
            <a:off x="1806509" y="3226961"/>
            <a:ext cx="906786" cy="918427"/>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EC84B7E-432C-4912-9146-A5C7A5596403}"/>
              </a:ext>
            </a:extLst>
          </p:cNvPr>
          <p:cNvCxnSpPr>
            <a:cxnSpLocks/>
          </p:cNvCxnSpPr>
          <p:nvPr/>
        </p:nvCxnSpPr>
        <p:spPr>
          <a:xfrm flipV="1">
            <a:off x="1800791" y="3065679"/>
            <a:ext cx="906786" cy="918427"/>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64D8A7F-3DC5-40CC-B60F-9F0497757682}"/>
              </a:ext>
            </a:extLst>
          </p:cNvPr>
          <p:cNvCxnSpPr/>
          <p:nvPr/>
        </p:nvCxnSpPr>
        <p:spPr>
          <a:xfrm>
            <a:off x="4627216" y="3090999"/>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85B1576-6B95-4CA2-866B-49CB6842BE52}"/>
              </a:ext>
            </a:extLst>
          </p:cNvPr>
          <p:cNvCxnSpPr/>
          <p:nvPr/>
        </p:nvCxnSpPr>
        <p:spPr>
          <a:xfrm>
            <a:off x="4716116" y="2989399"/>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856B6ED-6458-48C3-9F88-F1F835413845}"/>
              </a:ext>
            </a:extLst>
          </p:cNvPr>
          <p:cNvCxnSpPr/>
          <p:nvPr/>
        </p:nvCxnSpPr>
        <p:spPr>
          <a:xfrm>
            <a:off x="4801841" y="2902223"/>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A8CC1CB-CC5F-4AEE-97BC-58A5EFE52147}"/>
              </a:ext>
            </a:extLst>
          </p:cNvPr>
          <p:cNvCxnSpPr/>
          <p:nvPr/>
        </p:nvCxnSpPr>
        <p:spPr>
          <a:xfrm>
            <a:off x="4547841" y="3167198"/>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0AD0FF5-1C6E-4EFD-A86B-3467ED6E4E05}"/>
              </a:ext>
            </a:extLst>
          </p:cNvPr>
          <p:cNvCxnSpPr/>
          <p:nvPr/>
        </p:nvCxnSpPr>
        <p:spPr>
          <a:xfrm>
            <a:off x="4462116" y="3279483"/>
            <a:ext cx="0" cy="1982548"/>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C5B22BB-FB40-4881-B517-0EB805F84CA0}"/>
              </a:ext>
            </a:extLst>
          </p:cNvPr>
          <p:cNvCxnSpPr>
            <a:cxnSpLocks/>
          </p:cNvCxnSpPr>
          <p:nvPr/>
        </p:nvCxnSpPr>
        <p:spPr>
          <a:xfrm flipV="1">
            <a:off x="3952869" y="3571255"/>
            <a:ext cx="938586" cy="895303"/>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F9442AF-4B62-4800-B53F-8B8352214FE1}"/>
              </a:ext>
            </a:extLst>
          </p:cNvPr>
          <p:cNvCxnSpPr>
            <a:cxnSpLocks/>
          </p:cNvCxnSpPr>
          <p:nvPr/>
        </p:nvCxnSpPr>
        <p:spPr>
          <a:xfrm flipV="1">
            <a:off x="3939521" y="3336131"/>
            <a:ext cx="938924" cy="9240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640611B-3649-49E4-A6FC-1096B8235BE0}"/>
              </a:ext>
            </a:extLst>
          </p:cNvPr>
          <p:cNvCxnSpPr>
            <a:cxnSpLocks/>
          </p:cNvCxnSpPr>
          <p:nvPr/>
        </p:nvCxnSpPr>
        <p:spPr>
          <a:xfrm flipV="1">
            <a:off x="3962432" y="3180790"/>
            <a:ext cx="906786" cy="91842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9596F6B-9694-41F6-8C5B-759B9D5CFD2A}"/>
              </a:ext>
            </a:extLst>
          </p:cNvPr>
          <p:cNvCxnSpPr>
            <a:cxnSpLocks/>
          </p:cNvCxnSpPr>
          <p:nvPr/>
        </p:nvCxnSpPr>
        <p:spPr>
          <a:xfrm flipV="1">
            <a:off x="3958504" y="3031585"/>
            <a:ext cx="906786" cy="91842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5791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6F90-3C32-4AE9-95E9-1B3712D5D41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4B79FF3-4A11-4EAC-9757-4A6772D2B1C2}"/>
              </a:ext>
            </a:extLst>
          </p:cNvPr>
          <p:cNvSpPr>
            <a:spLocks noGrp="1"/>
          </p:cNvSpPr>
          <p:nvPr>
            <p:ph idx="1"/>
          </p:nvPr>
        </p:nvSpPr>
        <p:spPr>
          <a:noFill/>
        </p:spPr>
        <p:txBody>
          <a:bodyPr>
            <a:normAutofit/>
          </a:bodyPr>
          <a:lstStyle/>
          <a:p>
            <a:r>
              <a:rPr lang="en-US" dirty="0"/>
              <a:t>Supervised Vs Unsupervised Learning</a:t>
            </a:r>
          </a:p>
          <a:p>
            <a:r>
              <a:rPr lang="en-US" dirty="0"/>
              <a:t>What is a Generative Model</a:t>
            </a:r>
          </a:p>
          <a:p>
            <a:r>
              <a:rPr lang="en-US" dirty="0"/>
              <a:t>Why Generative Models</a:t>
            </a:r>
          </a:p>
          <a:p>
            <a:r>
              <a:rPr lang="en-US" dirty="0"/>
              <a:t>Taxonomy of generative models</a:t>
            </a:r>
          </a:p>
          <a:p>
            <a:r>
              <a:rPr lang="en-US" dirty="0"/>
              <a:t>Detailed discussion about </a:t>
            </a:r>
            <a:r>
              <a:rPr lang="en-US" dirty="0" err="1"/>
              <a:t>PixelRNN</a:t>
            </a:r>
            <a:r>
              <a:rPr lang="en-US" dirty="0"/>
              <a:t>, </a:t>
            </a:r>
            <a:r>
              <a:rPr lang="en-US" dirty="0" err="1"/>
              <a:t>PixelCNN</a:t>
            </a:r>
            <a:r>
              <a:rPr lang="en-US" dirty="0"/>
              <a:t>, and </a:t>
            </a:r>
            <a:r>
              <a:rPr lang="en-US" dirty="0" err="1"/>
              <a:t>Wavenet</a:t>
            </a:r>
            <a:endParaRPr lang="en-US" dirty="0"/>
          </a:p>
        </p:txBody>
      </p:sp>
    </p:spTree>
    <p:extLst>
      <p:ext uri="{BB962C8B-B14F-4D97-AF65-F5344CB8AC3E}">
        <p14:creationId xmlns:p14="http://schemas.microsoft.com/office/powerpoint/2010/main" val="51578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4D64E6-AF9B-4016-93FC-C534C3D97C6E}"/>
              </a:ext>
            </a:extLst>
          </p:cNvPr>
          <p:cNvPicPr>
            <a:picLocks noChangeAspect="1"/>
          </p:cNvPicPr>
          <p:nvPr/>
        </p:nvPicPr>
        <p:blipFill>
          <a:blip r:embed="rId2"/>
          <a:stretch>
            <a:fillRect/>
          </a:stretch>
        </p:blipFill>
        <p:spPr>
          <a:xfrm>
            <a:off x="8591478" y="20907"/>
            <a:ext cx="1995559" cy="2516737"/>
          </a:xfrm>
          <a:prstGeom prst="rect">
            <a:avLst/>
          </a:prstGeom>
        </p:spPr>
      </p:pic>
      <p:pic>
        <p:nvPicPr>
          <p:cNvPr id="4" name="Picture 3">
            <a:extLst>
              <a:ext uri="{FF2B5EF4-FFF2-40B4-BE49-F238E27FC236}">
                <a16:creationId xmlns:a16="http://schemas.microsoft.com/office/drawing/2014/main" id="{1226B5FE-116B-4D7C-8286-E32BB9AE1F72}"/>
              </a:ext>
            </a:extLst>
          </p:cNvPr>
          <p:cNvPicPr>
            <a:picLocks noChangeAspect="1"/>
          </p:cNvPicPr>
          <p:nvPr/>
        </p:nvPicPr>
        <p:blipFill>
          <a:blip r:embed="rId3"/>
          <a:stretch>
            <a:fillRect/>
          </a:stretch>
        </p:blipFill>
        <p:spPr>
          <a:xfrm>
            <a:off x="704850" y="2507213"/>
            <a:ext cx="10648950" cy="4248150"/>
          </a:xfrm>
          <a:prstGeom prst="rect">
            <a:avLst/>
          </a:prstGeom>
        </p:spPr>
      </p:pic>
      <p:sp>
        <p:nvSpPr>
          <p:cNvPr id="2" name="Title 1">
            <a:extLst>
              <a:ext uri="{FF2B5EF4-FFF2-40B4-BE49-F238E27FC236}">
                <a16:creationId xmlns:a16="http://schemas.microsoft.com/office/drawing/2014/main" id="{2AAFFEF0-EBD9-404C-BAF4-CB9FEA2DB356}"/>
              </a:ext>
            </a:extLst>
          </p:cNvPr>
          <p:cNvSpPr>
            <a:spLocks noGrp="1"/>
          </p:cNvSpPr>
          <p:nvPr>
            <p:ph type="title"/>
          </p:nvPr>
        </p:nvSpPr>
        <p:spPr>
          <a:xfrm>
            <a:off x="838200" y="365126"/>
            <a:ext cx="11191876" cy="1041643"/>
          </a:xfrm>
        </p:spPr>
        <p:txBody>
          <a:bodyPr>
            <a:normAutofit/>
          </a:bodyPr>
          <a:lstStyle/>
          <a:p>
            <a:r>
              <a:rPr lang="en-US" dirty="0" err="1"/>
              <a:t>PixelRNN</a:t>
            </a:r>
            <a:r>
              <a:rPr lang="en-US" dirty="0"/>
              <a:t>: </a:t>
            </a:r>
            <a:r>
              <a:rPr lang="en-US" dirty="0" err="1"/>
              <a:t>DiagonalLSTM</a:t>
            </a:r>
            <a:endParaRPr lang="en-US" dirty="0"/>
          </a:p>
        </p:txBody>
      </p:sp>
      <p:cxnSp>
        <p:nvCxnSpPr>
          <p:cNvPr id="7" name="Straight Arrow Connector 6">
            <a:extLst>
              <a:ext uri="{FF2B5EF4-FFF2-40B4-BE49-F238E27FC236}">
                <a16:creationId xmlns:a16="http://schemas.microsoft.com/office/drawing/2014/main" id="{61031DB4-F118-46EC-BCE9-73ECB3B78ADD}"/>
              </a:ext>
            </a:extLst>
          </p:cNvPr>
          <p:cNvCxnSpPr>
            <a:cxnSpLocks/>
          </p:cNvCxnSpPr>
          <p:nvPr/>
        </p:nvCxnSpPr>
        <p:spPr>
          <a:xfrm flipH="1">
            <a:off x="11449100" y="2618855"/>
            <a:ext cx="1" cy="33432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3926CCB-A51F-4930-9779-CFF8B81C3813}"/>
              </a:ext>
            </a:extLst>
          </p:cNvPr>
          <p:cNvSpPr txBox="1"/>
          <p:nvPr/>
        </p:nvSpPr>
        <p:spPr>
          <a:xfrm rot="16200000">
            <a:off x="11068955" y="3861650"/>
            <a:ext cx="1234633" cy="369332"/>
          </a:xfrm>
          <a:prstGeom prst="rect">
            <a:avLst/>
          </a:prstGeom>
          <a:noFill/>
        </p:spPr>
        <p:txBody>
          <a:bodyPr wrap="none" rtlCol="0">
            <a:spAutoFit/>
          </a:bodyPr>
          <a:lstStyle/>
          <a:p>
            <a:r>
              <a:rPr lang="en-US" dirty="0"/>
              <a:t>256 classes</a:t>
            </a:r>
          </a:p>
        </p:txBody>
      </p:sp>
      <p:cxnSp>
        <p:nvCxnSpPr>
          <p:cNvPr id="25" name="Straight Arrow Connector 24">
            <a:extLst>
              <a:ext uri="{FF2B5EF4-FFF2-40B4-BE49-F238E27FC236}">
                <a16:creationId xmlns:a16="http://schemas.microsoft.com/office/drawing/2014/main" id="{5D5007AB-94E9-463F-90E5-B789697AC30F}"/>
              </a:ext>
            </a:extLst>
          </p:cNvPr>
          <p:cNvCxnSpPr>
            <a:cxnSpLocks/>
            <a:stCxn id="24" idx="2"/>
          </p:cNvCxnSpPr>
          <p:nvPr/>
        </p:nvCxnSpPr>
        <p:spPr>
          <a:xfrm flipV="1">
            <a:off x="3902389" y="751706"/>
            <a:ext cx="4811765" cy="35802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Parallelogram 10">
            <a:extLst>
              <a:ext uri="{FF2B5EF4-FFF2-40B4-BE49-F238E27FC236}">
                <a16:creationId xmlns:a16="http://schemas.microsoft.com/office/drawing/2014/main" id="{89AF22A7-0FD2-46A9-A565-E1C2A7459D3D}"/>
              </a:ext>
            </a:extLst>
          </p:cNvPr>
          <p:cNvSpPr/>
          <p:nvPr/>
        </p:nvSpPr>
        <p:spPr>
          <a:xfrm>
            <a:off x="8714154" y="20907"/>
            <a:ext cx="1297354" cy="730799"/>
          </a:xfrm>
          <a:prstGeom prst="parallelogram">
            <a:avLst>
              <a:gd name="adj" fmla="val 5494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4E2E44BD-C295-47F4-9333-9DC4924B7304}"/>
              </a:ext>
            </a:extLst>
          </p:cNvPr>
          <p:cNvSpPr/>
          <p:nvPr/>
        </p:nvSpPr>
        <p:spPr>
          <a:xfrm rot="18900000">
            <a:off x="3278101" y="4296972"/>
            <a:ext cx="786497" cy="532080"/>
          </a:xfrm>
          <a:prstGeom prst="parallelogram">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56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FEF0-EBD9-404C-BAF4-CB9FEA2DB356}"/>
              </a:ext>
            </a:extLst>
          </p:cNvPr>
          <p:cNvSpPr>
            <a:spLocks noGrp="1"/>
          </p:cNvSpPr>
          <p:nvPr>
            <p:ph type="title"/>
          </p:nvPr>
        </p:nvSpPr>
        <p:spPr>
          <a:xfrm>
            <a:off x="838200" y="365126"/>
            <a:ext cx="11191876" cy="1041643"/>
          </a:xfrm>
        </p:spPr>
        <p:txBody>
          <a:bodyPr>
            <a:normAutofit/>
          </a:bodyPr>
          <a:lstStyle/>
          <a:p>
            <a:r>
              <a:rPr lang="en-US" dirty="0" err="1"/>
              <a:t>PixelRNN</a:t>
            </a:r>
            <a:r>
              <a:rPr lang="en-US" dirty="0"/>
              <a:t>: Receptive Field</a:t>
            </a:r>
          </a:p>
        </p:txBody>
      </p:sp>
      <p:pic>
        <p:nvPicPr>
          <p:cNvPr id="3" name="Picture 2">
            <a:extLst>
              <a:ext uri="{FF2B5EF4-FFF2-40B4-BE49-F238E27FC236}">
                <a16:creationId xmlns:a16="http://schemas.microsoft.com/office/drawing/2014/main" id="{69495111-0160-4653-852F-15D767C56B95}"/>
              </a:ext>
            </a:extLst>
          </p:cNvPr>
          <p:cNvPicPr>
            <a:picLocks noChangeAspect="1"/>
          </p:cNvPicPr>
          <p:nvPr/>
        </p:nvPicPr>
        <p:blipFill>
          <a:blip r:embed="rId2"/>
          <a:stretch>
            <a:fillRect/>
          </a:stretch>
        </p:blipFill>
        <p:spPr>
          <a:xfrm>
            <a:off x="1143000" y="1623493"/>
            <a:ext cx="9391650" cy="4438650"/>
          </a:xfrm>
          <a:prstGeom prst="rect">
            <a:avLst/>
          </a:prstGeom>
        </p:spPr>
      </p:pic>
      <p:sp>
        <p:nvSpPr>
          <p:cNvPr id="6" name="Rectangle 5">
            <a:extLst>
              <a:ext uri="{FF2B5EF4-FFF2-40B4-BE49-F238E27FC236}">
                <a16:creationId xmlns:a16="http://schemas.microsoft.com/office/drawing/2014/main" id="{96DA1B13-A1F1-44AD-B096-8C7A6BEFDCC8}"/>
              </a:ext>
            </a:extLst>
          </p:cNvPr>
          <p:cNvSpPr/>
          <p:nvPr/>
        </p:nvSpPr>
        <p:spPr>
          <a:xfrm>
            <a:off x="1437730" y="1327647"/>
            <a:ext cx="2515689" cy="369332"/>
          </a:xfrm>
          <a:prstGeom prst="rect">
            <a:avLst/>
          </a:prstGeom>
        </p:spPr>
        <p:txBody>
          <a:bodyPr wrap="none">
            <a:spAutoFit/>
          </a:bodyPr>
          <a:lstStyle/>
          <a:p>
            <a:r>
              <a:rPr lang="en-US" dirty="0"/>
              <a:t>Triangular receptive field</a:t>
            </a:r>
          </a:p>
        </p:txBody>
      </p:sp>
      <p:sp>
        <p:nvSpPr>
          <p:cNvPr id="8" name="Rectangle 7">
            <a:extLst>
              <a:ext uri="{FF2B5EF4-FFF2-40B4-BE49-F238E27FC236}">
                <a16:creationId xmlns:a16="http://schemas.microsoft.com/office/drawing/2014/main" id="{3232B97D-29C6-48D4-AB7F-0E91B37A2597}"/>
              </a:ext>
            </a:extLst>
          </p:cNvPr>
          <p:cNvSpPr/>
          <p:nvPr/>
        </p:nvSpPr>
        <p:spPr>
          <a:xfrm>
            <a:off x="7627057" y="1365341"/>
            <a:ext cx="3121496" cy="369332"/>
          </a:xfrm>
          <a:prstGeom prst="rect">
            <a:avLst/>
          </a:prstGeom>
        </p:spPr>
        <p:txBody>
          <a:bodyPr wrap="none">
            <a:spAutoFit/>
          </a:bodyPr>
          <a:lstStyle/>
          <a:p>
            <a:r>
              <a:rPr lang="en-US" dirty="0"/>
              <a:t>Full dependency receptive field</a:t>
            </a:r>
          </a:p>
        </p:txBody>
      </p:sp>
      <p:sp>
        <p:nvSpPr>
          <p:cNvPr id="10" name="Rectangle 9">
            <a:extLst>
              <a:ext uri="{FF2B5EF4-FFF2-40B4-BE49-F238E27FC236}">
                <a16:creationId xmlns:a16="http://schemas.microsoft.com/office/drawing/2014/main" id="{549B3E36-D090-4D34-8BF1-A2E823022DA2}"/>
              </a:ext>
            </a:extLst>
          </p:cNvPr>
          <p:cNvSpPr/>
          <p:nvPr/>
        </p:nvSpPr>
        <p:spPr>
          <a:xfrm>
            <a:off x="4816638" y="1365341"/>
            <a:ext cx="2427396" cy="369332"/>
          </a:xfrm>
          <a:prstGeom prst="rect">
            <a:avLst/>
          </a:prstGeom>
        </p:spPr>
        <p:txBody>
          <a:bodyPr wrap="none">
            <a:spAutoFit/>
          </a:bodyPr>
          <a:lstStyle/>
          <a:p>
            <a:r>
              <a:rPr lang="en-US" dirty="0"/>
              <a:t>Bounded receptive field</a:t>
            </a:r>
          </a:p>
        </p:txBody>
      </p:sp>
    </p:spTree>
    <p:extLst>
      <p:ext uri="{BB962C8B-B14F-4D97-AF65-F5344CB8AC3E}">
        <p14:creationId xmlns:p14="http://schemas.microsoft.com/office/powerpoint/2010/main" val="1614314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FEF0-EBD9-404C-BAF4-CB9FEA2DB356}"/>
              </a:ext>
            </a:extLst>
          </p:cNvPr>
          <p:cNvSpPr>
            <a:spLocks noGrp="1"/>
          </p:cNvSpPr>
          <p:nvPr>
            <p:ph type="title"/>
          </p:nvPr>
        </p:nvSpPr>
        <p:spPr>
          <a:xfrm>
            <a:off x="838200" y="365126"/>
            <a:ext cx="11191876" cy="1041643"/>
          </a:xfrm>
        </p:spPr>
        <p:txBody>
          <a:bodyPr>
            <a:normAutofit/>
          </a:bodyPr>
          <a:lstStyle/>
          <a:p>
            <a:r>
              <a:rPr lang="en-US" dirty="0" err="1"/>
              <a:t>PixelRNN</a:t>
            </a:r>
            <a:r>
              <a:rPr lang="en-US" dirty="0"/>
              <a:t>: A Problem</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9848B60-87D2-4467-9A51-DC9175D20B53}"/>
                  </a:ext>
                </a:extLst>
              </p:cNvPr>
              <p:cNvSpPr>
                <a:spLocks noGrp="1"/>
              </p:cNvSpPr>
              <p:nvPr>
                <p:ph idx="1"/>
              </p:nvPr>
            </p:nvSpPr>
            <p:spPr/>
            <p:txBody>
              <a:bodyPr/>
              <a:lstStyle/>
              <a:p>
                <a:r>
                  <a:rPr lang="en-US" dirty="0"/>
                  <a:t>Eventhough </a:t>
                </a:r>
                <a:r>
                  <a:rPr lang="en-US" dirty="0" err="1"/>
                  <a:t>PixelRNN</a:t>
                </a:r>
                <a:r>
                  <a:rPr lang="en-US" dirty="0"/>
                  <a:t> satisfies the </a:t>
                </a:r>
                <a14:m>
                  <m:oMath xmlns:m="http://schemas.openxmlformats.org/officeDocument/2006/math">
                    <m:r>
                      <a:rPr lang="en-US" b="1" i="1">
                        <a:latin typeface="Cambria Math" panose="02040503050406030204" pitchFamily="18" charset="0"/>
                      </a:rPr>
                      <m:t>𝒑</m:t>
                    </m:r>
                    <m:d>
                      <m:dPr>
                        <m:ctrlPr>
                          <a:rPr lang="en-US" b="1" i="1">
                            <a:latin typeface="Cambria Math" panose="02040503050406030204" pitchFamily="18" charset="0"/>
                          </a:rPr>
                        </m:ctrlPr>
                      </m:dPr>
                      <m:e>
                        <m:r>
                          <a:rPr lang="en-US" b="1" i="1">
                            <a:latin typeface="Cambria Math" panose="02040503050406030204" pitchFamily="18" charset="0"/>
                          </a:rPr>
                          <m:t>𝒙</m:t>
                        </m:r>
                      </m:e>
                    </m:d>
                  </m:oMath>
                </a14:m>
                <a:r>
                  <a:rPr lang="en-US" dirty="0"/>
                  <a:t>, the sequential generation is very slow. Even if we use an LSTM or GRU cells, </a:t>
                </a:r>
                <a:r>
                  <a:rPr lang="en-US" dirty="0" err="1"/>
                  <a:t>PixelRNNs</a:t>
                </a:r>
                <a:r>
                  <a:rPr lang="en-US" dirty="0"/>
                  <a:t> cannot travel hundreds or thousands of timesteps backward. Therefore, the applications were limited</a:t>
                </a:r>
              </a:p>
              <a:p>
                <a:pPr lvl="1"/>
                <a:r>
                  <a:rPr lang="en-US" i="1" dirty="0"/>
                  <a:t>Question</a:t>
                </a:r>
                <a:r>
                  <a:rPr lang="en-US" dirty="0"/>
                  <a:t>: How can we deal with this (which model)?</a:t>
                </a:r>
              </a:p>
              <a:p>
                <a:pPr lvl="1"/>
                <a:r>
                  <a:rPr lang="en-US" i="1" dirty="0"/>
                  <a:t>Answer</a:t>
                </a:r>
                <a:r>
                  <a:rPr lang="en-US" dirty="0"/>
                  <a:t>: Convolutional Neural Network.</a:t>
                </a:r>
              </a:p>
              <a:p>
                <a:pPr marL="457200" lvl="1" indent="0">
                  <a:buNone/>
                </a:pPr>
                <a:endParaRPr lang="en-US" b="1"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𝒑</m:t>
                      </m:r>
                      <m:d>
                        <m:dPr>
                          <m:ctrlPr>
                            <a:rPr lang="en-US" b="1"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 </m:t>
                      </m:r>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sSup>
                            <m:sSupPr>
                              <m:ctrlPr>
                                <a:rPr lang="en-US" b="1" i="1">
                                  <a:latin typeface="Cambria Math" panose="02040503050406030204" pitchFamily="18" charset="0"/>
                                </a:rPr>
                              </m:ctrlPr>
                            </m:sSupPr>
                            <m:e>
                              <m:r>
                                <a:rPr lang="en-US" b="1" i="1">
                                  <a:latin typeface="Cambria Math" panose="02040503050406030204" pitchFamily="18" charset="0"/>
                                </a:rPr>
                                <m:t>𝒏</m:t>
                              </m:r>
                            </m:e>
                            <m:sup>
                              <m:r>
                                <a:rPr lang="en-US" b="1" i="1">
                                  <a:latin typeface="Cambria Math" panose="02040503050406030204" pitchFamily="18" charset="0"/>
                                </a:rPr>
                                <m:t>𝟐</m:t>
                              </m:r>
                            </m:sup>
                          </m:sSup>
                        </m:sup>
                        <m:e>
                          <m:r>
                            <a:rPr lang="en-US" b="1" i="1">
                              <a:latin typeface="Cambria Math" panose="02040503050406030204" pitchFamily="18" charset="0"/>
                            </a:rPr>
                            <m:t>𝒑</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Sub>
                          <m:r>
                            <a:rPr lang="en-US" b="1" i="1">
                              <a:latin typeface="Cambria Math" panose="02040503050406030204" pitchFamily="18" charset="0"/>
                            </a:rPr>
                            <m:t>)</m:t>
                          </m:r>
                        </m:e>
                      </m:nary>
                    </m:oMath>
                  </m:oMathPara>
                </a14:m>
                <a:endParaRPr lang="en-US" dirty="0"/>
              </a:p>
            </p:txBody>
          </p:sp>
        </mc:Choice>
        <mc:Fallback>
          <p:sp>
            <p:nvSpPr>
              <p:cNvPr id="5" name="Content Placeholder 4">
                <a:extLst>
                  <a:ext uri="{FF2B5EF4-FFF2-40B4-BE49-F238E27FC236}">
                    <a16:creationId xmlns:a16="http://schemas.microsoft.com/office/drawing/2014/main" id="{B9848B60-87D2-4467-9A51-DC9175D20B5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354280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1DAD-37FA-4FED-AFEF-F656A8D53E12}"/>
              </a:ext>
            </a:extLst>
          </p:cNvPr>
          <p:cNvSpPr>
            <a:spLocks noGrp="1"/>
          </p:cNvSpPr>
          <p:nvPr>
            <p:ph type="ctrTitle"/>
          </p:nvPr>
        </p:nvSpPr>
        <p:spPr>
          <a:xfrm>
            <a:off x="1524000" y="2849563"/>
            <a:ext cx="9144000" cy="1158874"/>
          </a:xfrm>
        </p:spPr>
        <p:txBody>
          <a:bodyPr>
            <a:normAutofit/>
          </a:bodyPr>
          <a:lstStyle/>
          <a:p>
            <a:r>
              <a:rPr lang="en-US" dirty="0" err="1"/>
              <a:t>PixelCNN</a:t>
            </a:r>
            <a:endParaRPr lang="en-US" dirty="0"/>
          </a:p>
        </p:txBody>
      </p:sp>
    </p:spTree>
    <p:extLst>
      <p:ext uri="{BB962C8B-B14F-4D97-AF65-F5344CB8AC3E}">
        <p14:creationId xmlns:p14="http://schemas.microsoft.com/office/powerpoint/2010/main" val="578172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FD6412A6-ABCD-46AE-B3B0-6EE87C174BB1}"/>
              </a:ext>
            </a:extLst>
          </p:cNvPr>
          <p:cNvPicPr>
            <a:picLocks noChangeAspect="1"/>
          </p:cNvPicPr>
          <p:nvPr/>
        </p:nvPicPr>
        <p:blipFill>
          <a:blip r:embed="rId2"/>
          <a:stretch>
            <a:fillRect/>
          </a:stretch>
        </p:blipFill>
        <p:spPr>
          <a:xfrm>
            <a:off x="3576889" y="4758782"/>
            <a:ext cx="2362200" cy="314325"/>
          </a:xfrm>
          <a:prstGeom prst="rect">
            <a:avLst/>
          </a:prstGeom>
        </p:spPr>
      </p:pic>
      <p:pic>
        <p:nvPicPr>
          <p:cNvPr id="124" name="Picture 123">
            <a:extLst>
              <a:ext uri="{FF2B5EF4-FFF2-40B4-BE49-F238E27FC236}">
                <a16:creationId xmlns:a16="http://schemas.microsoft.com/office/drawing/2014/main" id="{50D9A681-42C5-4470-AA84-4CE905563BD9}"/>
              </a:ext>
            </a:extLst>
          </p:cNvPr>
          <p:cNvPicPr>
            <a:picLocks noChangeAspect="1"/>
          </p:cNvPicPr>
          <p:nvPr/>
        </p:nvPicPr>
        <p:blipFill>
          <a:blip r:embed="rId2"/>
          <a:stretch>
            <a:fillRect/>
          </a:stretch>
        </p:blipFill>
        <p:spPr>
          <a:xfrm>
            <a:off x="3377636" y="5005753"/>
            <a:ext cx="2362200" cy="314325"/>
          </a:xfrm>
          <a:prstGeom prst="rect">
            <a:avLst/>
          </a:prstGeom>
        </p:spPr>
      </p:pic>
      <p:pic>
        <p:nvPicPr>
          <p:cNvPr id="31" name="Picture 30">
            <a:extLst>
              <a:ext uri="{FF2B5EF4-FFF2-40B4-BE49-F238E27FC236}">
                <a16:creationId xmlns:a16="http://schemas.microsoft.com/office/drawing/2014/main" id="{5554D2AF-0E15-4E6A-B220-DB3116908874}"/>
              </a:ext>
            </a:extLst>
          </p:cNvPr>
          <p:cNvPicPr>
            <a:picLocks noChangeAspect="1"/>
          </p:cNvPicPr>
          <p:nvPr/>
        </p:nvPicPr>
        <p:blipFill>
          <a:blip r:embed="rId2"/>
          <a:stretch>
            <a:fillRect/>
          </a:stretch>
        </p:blipFill>
        <p:spPr>
          <a:xfrm>
            <a:off x="6465291" y="2015243"/>
            <a:ext cx="2362200" cy="314325"/>
          </a:xfrm>
          <a:prstGeom prst="rect">
            <a:avLst/>
          </a:prstGeom>
        </p:spPr>
      </p:pic>
      <p:sp>
        <p:nvSpPr>
          <p:cNvPr id="2" name="Title 1">
            <a:extLst>
              <a:ext uri="{FF2B5EF4-FFF2-40B4-BE49-F238E27FC236}">
                <a16:creationId xmlns:a16="http://schemas.microsoft.com/office/drawing/2014/main" id="{DF22F8B6-0AC2-4B0F-9DC1-06C3538D473B}"/>
              </a:ext>
            </a:extLst>
          </p:cNvPr>
          <p:cNvSpPr>
            <a:spLocks noGrp="1"/>
          </p:cNvSpPr>
          <p:nvPr>
            <p:ph type="title"/>
          </p:nvPr>
        </p:nvSpPr>
        <p:spPr>
          <a:xfrm>
            <a:off x="838200" y="0"/>
            <a:ext cx="10515600" cy="1325563"/>
          </a:xfrm>
        </p:spPr>
        <p:txBody>
          <a:bodyPr/>
          <a:lstStyle/>
          <a:p>
            <a:r>
              <a:rPr lang="en-US" dirty="0" err="1"/>
              <a:t>PixelCNN</a:t>
            </a:r>
            <a:r>
              <a:rPr lang="en-US" dirty="0"/>
              <a:t>: When CNN becoming causal…</a:t>
            </a:r>
          </a:p>
        </p:txBody>
      </p:sp>
      <p:sp>
        <p:nvSpPr>
          <p:cNvPr id="3" name="Content Placeholder 2">
            <a:extLst>
              <a:ext uri="{FF2B5EF4-FFF2-40B4-BE49-F238E27FC236}">
                <a16:creationId xmlns:a16="http://schemas.microsoft.com/office/drawing/2014/main" id="{D7F5F266-F0F6-43DA-BBD7-636A00759E02}"/>
              </a:ext>
            </a:extLst>
          </p:cNvPr>
          <p:cNvSpPr>
            <a:spLocks noGrp="1"/>
          </p:cNvSpPr>
          <p:nvPr>
            <p:ph idx="1"/>
          </p:nvPr>
        </p:nvSpPr>
        <p:spPr>
          <a:xfrm>
            <a:off x="838200" y="1325563"/>
            <a:ext cx="10515600" cy="636221"/>
          </a:xfrm>
        </p:spPr>
        <p:txBody>
          <a:bodyPr>
            <a:normAutofit/>
          </a:bodyPr>
          <a:lstStyle/>
          <a:p>
            <a:pPr marL="0" indent="0">
              <a:buNone/>
            </a:pPr>
            <a:r>
              <a:rPr lang="en-US" sz="2400" dirty="0"/>
              <a:t>Let’s say we have a sequence of 100 dimensional vectors describing words</a:t>
            </a:r>
          </a:p>
        </p:txBody>
      </p:sp>
      <p:sp>
        <p:nvSpPr>
          <p:cNvPr id="4" name="Rectangle 3">
            <a:extLst>
              <a:ext uri="{FF2B5EF4-FFF2-40B4-BE49-F238E27FC236}">
                <a16:creationId xmlns:a16="http://schemas.microsoft.com/office/drawing/2014/main" id="{6B6EEDFA-8E8F-4731-98F6-817989662D0F}"/>
              </a:ext>
            </a:extLst>
          </p:cNvPr>
          <p:cNvSpPr/>
          <p:nvPr/>
        </p:nvSpPr>
        <p:spPr>
          <a:xfrm>
            <a:off x="976923"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C1CD94A-6F43-404F-BE7F-1B81A4E6CF9C}"/>
                  </a:ext>
                </a:extLst>
              </p:cNvPr>
              <p:cNvSpPr/>
              <p:nvPr/>
            </p:nvSpPr>
            <p:spPr>
              <a:xfrm>
                <a:off x="845759" y="303515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5" name="Rectangle 4">
                <a:extLst>
                  <a:ext uri="{FF2B5EF4-FFF2-40B4-BE49-F238E27FC236}">
                    <a16:creationId xmlns:a16="http://schemas.microsoft.com/office/drawing/2014/main" id="{0C1CD94A-6F43-404F-BE7F-1B81A4E6CF9C}"/>
                  </a:ext>
                </a:extLst>
              </p:cNvPr>
              <p:cNvSpPr>
                <a:spLocks noRot="1" noChangeAspect="1" noMove="1" noResize="1" noEditPoints="1" noAdjustHandles="1" noChangeArrowheads="1" noChangeShapeType="1" noTextEdit="1"/>
              </p:cNvSpPr>
              <p:nvPr/>
            </p:nvSpPr>
            <p:spPr>
              <a:xfrm>
                <a:off x="845759" y="3035150"/>
                <a:ext cx="460767" cy="369332"/>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784DBB9-BC00-467C-A844-B6846343DFB5}"/>
              </a:ext>
            </a:extLst>
          </p:cNvPr>
          <p:cNvSpPr/>
          <p:nvPr/>
        </p:nvSpPr>
        <p:spPr>
          <a:xfrm>
            <a:off x="1348664"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B783CB-099B-4AE6-B696-38528515DD75}"/>
                  </a:ext>
                </a:extLst>
              </p:cNvPr>
              <p:cNvSpPr/>
              <p:nvPr/>
            </p:nvSpPr>
            <p:spPr>
              <a:xfrm>
                <a:off x="1217500" y="303515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7" name="Rectangle 6">
                <a:extLst>
                  <a:ext uri="{FF2B5EF4-FFF2-40B4-BE49-F238E27FC236}">
                    <a16:creationId xmlns:a16="http://schemas.microsoft.com/office/drawing/2014/main" id="{B7B783CB-099B-4AE6-B696-38528515DD75}"/>
                  </a:ext>
                </a:extLst>
              </p:cNvPr>
              <p:cNvSpPr>
                <a:spLocks noRot="1" noChangeAspect="1" noMove="1" noResize="1" noEditPoints="1" noAdjustHandles="1" noChangeArrowheads="1" noChangeShapeType="1" noTextEdit="1"/>
              </p:cNvSpPr>
              <p:nvPr/>
            </p:nvSpPr>
            <p:spPr>
              <a:xfrm>
                <a:off x="1217500" y="3035150"/>
                <a:ext cx="481157" cy="369332"/>
              </a:xfrm>
              <a:prstGeom prst="rect">
                <a:avLst/>
              </a:prstGeom>
              <a:blipFill>
                <a:blip r:embed="rId4"/>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0CEED1B-56B8-4CAA-9801-78A2F14426ED}"/>
              </a:ext>
            </a:extLst>
          </p:cNvPr>
          <p:cNvSpPr/>
          <p:nvPr/>
        </p:nvSpPr>
        <p:spPr>
          <a:xfrm>
            <a:off x="1698657"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74BD88-7B44-4CD5-8523-15CABE641F1C}"/>
                  </a:ext>
                </a:extLst>
              </p:cNvPr>
              <p:cNvSpPr/>
              <p:nvPr/>
            </p:nvSpPr>
            <p:spPr>
              <a:xfrm>
                <a:off x="1567493" y="303515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9" name="Rectangle 8">
                <a:extLst>
                  <a:ext uri="{FF2B5EF4-FFF2-40B4-BE49-F238E27FC236}">
                    <a16:creationId xmlns:a16="http://schemas.microsoft.com/office/drawing/2014/main" id="{6B74BD88-7B44-4CD5-8523-15CABE641F1C}"/>
                  </a:ext>
                </a:extLst>
              </p:cNvPr>
              <p:cNvSpPr>
                <a:spLocks noRot="1" noChangeAspect="1" noMove="1" noResize="1" noEditPoints="1" noAdjustHandles="1" noChangeArrowheads="1" noChangeShapeType="1" noTextEdit="1"/>
              </p:cNvSpPr>
              <p:nvPr/>
            </p:nvSpPr>
            <p:spPr>
              <a:xfrm>
                <a:off x="1567493" y="3035150"/>
                <a:ext cx="481157" cy="369332"/>
              </a:xfrm>
              <a:prstGeom prst="rect">
                <a:avLst/>
              </a:prstGeom>
              <a:blipFill>
                <a:blip r:embed="rId5"/>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99FEA02D-A866-4B64-920B-B9FA60EB0DBD}"/>
              </a:ext>
            </a:extLst>
          </p:cNvPr>
          <p:cNvSpPr/>
          <p:nvPr/>
        </p:nvSpPr>
        <p:spPr>
          <a:xfrm>
            <a:off x="2070398"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9646B83-B608-4CB7-A64C-CF128EF68D5C}"/>
                  </a:ext>
                </a:extLst>
              </p:cNvPr>
              <p:cNvSpPr/>
              <p:nvPr/>
            </p:nvSpPr>
            <p:spPr>
              <a:xfrm>
                <a:off x="1939234" y="303515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US" dirty="0"/>
              </a:p>
            </p:txBody>
          </p:sp>
        </mc:Choice>
        <mc:Fallback xmlns="">
          <p:sp>
            <p:nvSpPr>
              <p:cNvPr id="11" name="Rectangle 10">
                <a:extLst>
                  <a:ext uri="{FF2B5EF4-FFF2-40B4-BE49-F238E27FC236}">
                    <a16:creationId xmlns:a16="http://schemas.microsoft.com/office/drawing/2014/main" id="{89646B83-B608-4CB7-A64C-CF128EF68D5C}"/>
                  </a:ext>
                </a:extLst>
              </p:cNvPr>
              <p:cNvSpPr>
                <a:spLocks noRot="1" noChangeAspect="1" noMove="1" noResize="1" noEditPoints="1" noAdjustHandles="1" noChangeArrowheads="1" noChangeShapeType="1" noTextEdit="1"/>
              </p:cNvSpPr>
              <p:nvPr/>
            </p:nvSpPr>
            <p:spPr>
              <a:xfrm>
                <a:off x="1939234" y="3035150"/>
                <a:ext cx="481157" cy="369332"/>
              </a:xfrm>
              <a:prstGeom prst="rect">
                <a:avLst/>
              </a:prstGeom>
              <a:blipFill>
                <a:blip r:embed="rId6"/>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7CDFB204-1A2E-42A1-AA9E-9E915ECF124F}"/>
              </a:ext>
            </a:extLst>
          </p:cNvPr>
          <p:cNvSpPr/>
          <p:nvPr/>
        </p:nvSpPr>
        <p:spPr>
          <a:xfrm>
            <a:off x="2403494"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8418F8D-7C5E-4A82-BCA2-66D730B7B19F}"/>
                  </a:ext>
                </a:extLst>
              </p:cNvPr>
              <p:cNvSpPr/>
              <p:nvPr/>
            </p:nvSpPr>
            <p:spPr>
              <a:xfrm>
                <a:off x="2295190" y="303515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m:oMathPara>
                </a14:m>
                <a:endParaRPr lang="en-US" dirty="0"/>
              </a:p>
            </p:txBody>
          </p:sp>
        </mc:Choice>
        <mc:Fallback xmlns="">
          <p:sp>
            <p:nvSpPr>
              <p:cNvPr id="13" name="Rectangle 12">
                <a:extLst>
                  <a:ext uri="{FF2B5EF4-FFF2-40B4-BE49-F238E27FC236}">
                    <a16:creationId xmlns:a16="http://schemas.microsoft.com/office/drawing/2014/main" id="{C8418F8D-7C5E-4A82-BCA2-66D730B7B19F}"/>
                  </a:ext>
                </a:extLst>
              </p:cNvPr>
              <p:cNvSpPr>
                <a:spLocks noRot="1" noChangeAspect="1" noMove="1" noResize="1" noEditPoints="1" noAdjustHandles="1" noChangeArrowheads="1" noChangeShapeType="1" noTextEdit="1"/>
              </p:cNvSpPr>
              <p:nvPr/>
            </p:nvSpPr>
            <p:spPr>
              <a:xfrm>
                <a:off x="2295190" y="3035150"/>
                <a:ext cx="481157" cy="369332"/>
              </a:xfrm>
              <a:prstGeom prst="rect">
                <a:avLst/>
              </a:prstGeom>
              <a:blipFill>
                <a:blip r:embed="rId7"/>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4D14F24D-D7C8-4D22-BC96-42CF2607B4BB}"/>
              </a:ext>
            </a:extLst>
          </p:cNvPr>
          <p:cNvSpPr/>
          <p:nvPr/>
        </p:nvSpPr>
        <p:spPr>
          <a:xfrm>
            <a:off x="2752375"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DFB0A27-D24F-474E-9BA7-0039C4E85386}"/>
                  </a:ext>
                </a:extLst>
              </p:cNvPr>
              <p:cNvSpPr/>
              <p:nvPr/>
            </p:nvSpPr>
            <p:spPr>
              <a:xfrm>
                <a:off x="2621211" y="303515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m:oMathPara>
                </a14:m>
                <a:endParaRPr lang="en-US" dirty="0"/>
              </a:p>
            </p:txBody>
          </p:sp>
        </mc:Choice>
        <mc:Fallback xmlns="">
          <p:sp>
            <p:nvSpPr>
              <p:cNvPr id="15" name="Rectangle 14">
                <a:extLst>
                  <a:ext uri="{FF2B5EF4-FFF2-40B4-BE49-F238E27FC236}">
                    <a16:creationId xmlns:a16="http://schemas.microsoft.com/office/drawing/2014/main" id="{FDFB0A27-D24F-474E-9BA7-0039C4E85386}"/>
                  </a:ext>
                </a:extLst>
              </p:cNvPr>
              <p:cNvSpPr>
                <a:spLocks noRot="1" noChangeAspect="1" noMove="1" noResize="1" noEditPoints="1" noAdjustHandles="1" noChangeArrowheads="1" noChangeShapeType="1" noTextEdit="1"/>
              </p:cNvSpPr>
              <p:nvPr/>
            </p:nvSpPr>
            <p:spPr>
              <a:xfrm>
                <a:off x="2621211" y="3035150"/>
                <a:ext cx="481157" cy="369332"/>
              </a:xfrm>
              <a:prstGeom prst="rect">
                <a:avLst/>
              </a:prstGeom>
              <a:blipFill>
                <a:blip r:embed="rId8"/>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F633C1C7-71CD-48AB-A59D-B3FFF4305B02}"/>
              </a:ext>
            </a:extLst>
          </p:cNvPr>
          <p:cNvSpPr/>
          <p:nvPr/>
        </p:nvSpPr>
        <p:spPr>
          <a:xfrm>
            <a:off x="3102368"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96AD888-7DEF-49B6-9C2D-2B12AE596887}"/>
                  </a:ext>
                </a:extLst>
              </p:cNvPr>
              <p:cNvSpPr/>
              <p:nvPr/>
            </p:nvSpPr>
            <p:spPr>
              <a:xfrm>
                <a:off x="2971204" y="303515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7</m:t>
                          </m:r>
                        </m:sub>
                      </m:sSub>
                    </m:oMath>
                  </m:oMathPara>
                </a14:m>
                <a:endParaRPr lang="en-US" dirty="0"/>
              </a:p>
            </p:txBody>
          </p:sp>
        </mc:Choice>
        <mc:Fallback xmlns="">
          <p:sp>
            <p:nvSpPr>
              <p:cNvPr id="17" name="Rectangle 16">
                <a:extLst>
                  <a:ext uri="{FF2B5EF4-FFF2-40B4-BE49-F238E27FC236}">
                    <a16:creationId xmlns:a16="http://schemas.microsoft.com/office/drawing/2014/main" id="{E96AD888-7DEF-49B6-9C2D-2B12AE596887}"/>
                  </a:ext>
                </a:extLst>
              </p:cNvPr>
              <p:cNvSpPr>
                <a:spLocks noRot="1" noChangeAspect="1" noMove="1" noResize="1" noEditPoints="1" noAdjustHandles="1" noChangeArrowheads="1" noChangeShapeType="1" noTextEdit="1"/>
              </p:cNvSpPr>
              <p:nvPr/>
            </p:nvSpPr>
            <p:spPr>
              <a:xfrm>
                <a:off x="2971204" y="3035150"/>
                <a:ext cx="481157" cy="369332"/>
              </a:xfrm>
              <a:prstGeom prst="rect">
                <a:avLst/>
              </a:prstGeom>
              <a:blipFill>
                <a:blip r:embed="rId9"/>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5C773CAD-3B05-41A3-A873-880FD874CD3C}"/>
              </a:ext>
            </a:extLst>
          </p:cNvPr>
          <p:cNvSpPr/>
          <p:nvPr/>
        </p:nvSpPr>
        <p:spPr>
          <a:xfrm>
            <a:off x="3474109"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B292887-2FC7-42FD-B968-46EA8944BED9}"/>
                  </a:ext>
                </a:extLst>
              </p:cNvPr>
              <p:cNvSpPr/>
              <p:nvPr/>
            </p:nvSpPr>
            <p:spPr>
              <a:xfrm>
                <a:off x="3342945" y="303515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8</m:t>
                          </m:r>
                        </m:sub>
                      </m:sSub>
                    </m:oMath>
                  </m:oMathPara>
                </a14:m>
                <a:endParaRPr lang="en-US" dirty="0"/>
              </a:p>
            </p:txBody>
          </p:sp>
        </mc:Choice>
        <mc:Fallback xmlns="">
          <p:sp>
            <p:nvSpPr>
              <p:cNvPr id="19" name="Rectangle 18">
                <a:extLst>
                  <a:ext uri="{FF2B5EF4-FFF2-40B4-BE49-F238E27FC236}">
                    <a16:creationId xmlns:a16="http://schemas.microsoft.com/office/drawing/2014/main" id="{9B292887-2FC7-42FD-B968-46EA8944BED9}"/>
                  </a:ext>
                </a:extLst>
              </p:cNvPr>
              <p:cNvSpPr>
                <a:spLocks noRot="1" noChangeAspect="1" noMove="1" noResize="1" noEditPoints="1" noAdjustHandles="1" noChangeArrowheads="1" noChangeShapeType="1" noTextEdit="1"/>
              </p:cNvSpPr>
              <p:nvPr/>
            </p:nvSpPr>
            <p:spPr>
              <a:xfrm>
                <a:off x="3342945" y="3035150"/>
                <a:ext cx="481157" cy="369332"/>
              </a:xfrm>
              <a:prstGeom prst="rect">
                <a:avLst/>
              </a:prstGeom>
              <a:blipFill>
                <a:blip r:embed="rId10"/>
                <a:stretch>
                  <a:fillRect/>
                </a:stretch>
              </a:blipFill>
            </p:spPr>
            <p:txBody>
              <a:bodyPr/>
              <a:lstStyle/>
              <a:p>
                <a:r>
                  <a:rPr lang="en-US">
                    <a:noFill/>
                  </a:rPr>
                  <a:t> </a:t>
                </a:r>
              </a:p>
            </p:txBody>
          </p:sp>
        </mc:Fallback>
      </mc:AlternateContent>
      <p:sp>
        <p:nvSpPr>
          <p:cNvPr id="20" name="Right Brace 19">
            <a:extLst>
              <a:ext uri="{FF2B5EF4-FFF2-40B4-BE49-F238E27FC236}">
                <a16:creationId xmlns:a16="http://schemas.microsoft.com/office/drawing/2014/main" id="{5CA6960D-6864-46F7-9F5E-141992EAF28E}"/>
              </a:ext>
            </a:extLst>
          </p:cNvPr>
          <p:cNvSpPr/>
          <p:nvPr/>
        </p:nvSpPr>
        <p:spPr>
          <a:xfrm>
            <a:off x="3824102" y="2110154"/>
            <a:ext cx="131164" cy="9612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E86E5582-D165-483A-A8B2-5EB03D9FA1A9}"/>
              </a:ext>
            </a:extLst>
          </p:cNvPr>
          <p:cNvSpPr txBox="1"/>
          <p:nvPr/>
        </p:nvSpPr>
        <p:spPr>
          <a:xfrm>
            <a:off x="3955266" y="2406134"/>
            <a:ext cx="745717" cy="369332"/>
          </a:xfrm>
          <a:prstGeom prst="rect">
            <a:avLst/>
          </a:prstGeom>
          <a:noFill/>
        </p:spPr>
        <p:txBody>
          <a:bodyPr wrap="none" rtlCol="0">
            <a:spAutoFit/>
          </a:bodyPr>
          <a:lstStyle/>
          <a:p>
            <a:r>
              <a:rPr lang="en-US" dirty="0"/>
              <a:t>N dim</a:t>
            </a:r>
          </a:p>
        </p:txBody>
      </p:sp>
      <p:pic>
        <p:nvPicPr>
          <p:cNvPr id="25" name="Picture 24">
            <a:extLst>
              <a:ext uri="{FF2B5EF4-FFF2-40B4-BE49-F238E27FC236}">
                <a16:creationId xmlns:a16="http://schemas.microsoft.com/office/drawing/2014/main" id="{3296FA2E-764F-42B2-B683-9D4306491BFA}"/>
              </a:ext>
            </a:extLst>
          </p:cNvPr>
          <p:cNvPicPr>
            <a:picLocks noChangeAspect="1"/>
          </p:cNvPicPr>
          <p:nvPr/>
        </p:nvPicPr>
        <p:blipFill>
          <a:blip r:embed="rId5"/>
          <a:stretch>
            <a:fillRect/>
          </a:stretch>
        </p:blipFill>
        <p:spPr>
          <a:xfrm>
            <a:off x="6312891" y="2252476"/>
            <a:ext cx="2362200" cy="314325"/>
          </a:xfrm>
          <a:prstGeom prst="rect">
            <a:avLst/>
          </a:prstGeom>
        </p:spPr>
      </p:pic>
      <p:pic>
        <p:nvPicPr>
          <p:cNvPr id="24" name="Picture 23">
            <a:extLst>
              <a:ext uri="{FF2B5EF4-FFF2-40B4-BE49-F238E27FC236}">
                <a16:creationId xmlns:a16="http://schemas.microsoft.com/office/drawing/2014/main" id="{D6E18940-D0F4-4B9A-AA6C-10ECD483AF4D}"/>
              </a:ext>
            </a:extLst>
          </p:cNvPr>
          <p:cNvPicPr>
            <a:picLocks noChangeAspect="1"/>
          </p:cNvPicPr>
          <p:nvPr/>
        </p:nvPicPr>
        <p:blipFill>
          <a:blip r:embed="rId2"/>
          <a:stretch>
            <a:fillRect/>
          </a:stretch>
        </p:blipFill>
        <p:spPr>
          <a:xfrm>
            <a:off x="5890307" y="2916906"/>
            <a:ext cx="2362200" cy="314325"/>
          </a:xfrm>
          <a:prstGeom prst="rect">
            <a:avLst/>
          </a:prstGeom>
        </p:spPr>
      </p:pic>
      <p:sp>
        <p:nvSpPr>
          <p:cNvPr id="28" name="TextBox 27">
            <a:extLst>
              <a:ext uri="{FF2B5EF4-FFF2-40B4-BE49-F238E27FC236}">
                <a16:creationId xmlns:a16="http://schemas.microsoft.com/office/drawing/2014/main" id="{00ECCFBD-4DB2-4F5D-AB5C-A5DD9F01EFC5}"/>
              </a:ext>
            </a:extLst>
          </p:cNvPr>
          <p:cNvSpPr txBox="1"/>
          <p:nvPr/>
        </p:nvSpPr>
        <p:spPr>
          <a:xfrm>
            <a:off x="6995207" y="2280685"/>
            <a:ext cx="327334" cy="769441"/>
          </a:xfrm>
          <a:prstGeom prst="rect">
            <a:avLst/>
          </a:prstGeom>
          <a:noFill/>
        </p:spPr>
        <p:txBody>
          <a:bodyPr wrap="none" rtlCol="0">
            <a:spAutoFit/>
          </a:bodyPr>
          <a:lstStyle/>
          <a:p>
            <a:r>
              <a:rPr lang="en-US" sz="4400" dirty="0"/>
              <a:t>.</a:t>
            </a:r>
          </a:p>
        </p:txBody>
      </p:sp>
      <p:sp>
        <p:nvSpPr>
          <p:cNvPr id="29" name="TextBox 28">
            <a:extLst>
              <a:ext uri="{FF2B5EF4-FFF2-40B4-BE49-F238E27FC236}">
                <a16:creationId xmlns:a16="http://schemas.microsoft.com/office/drawing/2014/main" id="{5005C023-BE26-4BF1-9439-4F76BEF1A178}"/>
              </a:ext>
            </a:extLst>
          </p:cNvPr>
          <p:cNvSpPr txBox="1"/>
          <p:nvPr/>
        </p:nvSpPr>
        <p:spPr>
          <a:xfrm>
            <a:off x="7109507" y="2182081"/>
            <a:ext cx="327334" cy="769441"/>
          </a:xfrm>
          <a:prstGeom prst="rect">
            <a:avLst/>
          </a:prstGeom>
          <a:noFill/>
        </p:spPr>
        <p:txBody>
          <a:bodyPr wrap="none" rtlCol="0">
            <a:spAutoFit/>
          </a:bodyPr>
          <a:lstStyle/>
          <a:p>
            <a:r>
              <a:rPr lang="en-US" sz="4400" dirty="0"/>
              <a:t>.</a:t>
            </a:r>
          </a:p>
        </p:txBody>
      </p:sp>
      <p:sp>
        <p:nvSpPr>
          <p:cNvPr id="30" name="TextBox 29">
            <a:extLst>
              <a:ext uri="{FF2B5EF4-FFF2-40B4-BE49-F238E27FC236}">
                <a16:creationId xmlns:a16="http://schemas.microsoft.com/office/drawing/2014/main" id="{11D6509B-435D-4009-A0F8-42047C94E84F}"/>
              </a:ext>
            </a:extLst>
          </p:cNvPr>
          <p:cNvSpPr txBox="1"/>
          <p:nvPr/>
        </p:nvSpPr>
        <p:spPr>
          <a:xfrm>
            <a:off x="7223807" y="2098163"/>
            <a:ext cx="327334" cy="769441"/>
          </a:xfrm>
          <a:prstGeom prst="rect">
            <a:avLst/>
          </a:prstGeom>
          <a:noFill/>
        </p:spPr>
        <p:txBody>
          <a:bodyPr wrap="none" rtlCol="0">
            <a:spAutoFit/>
          </a:bodyPr>
          <a:lstStyle/>
          <a:p>
            <a:r>
              <a:rPr lang="en-US" sz="4400" dirty="0"/>
              <a:t>.</a:t>
            </a:r>
          </a:p>
        </p:txBody>
      </p:sp>
      <p:cxnSp>
        <p:nvCxnSpPr>
          <p:cNvPr id="33" name="Straight Arrow Connector 32">
            <a:extLst>
              <a:ext uri="{FF2B5EF4-FFF2-40B4-BE49-F238E27FC236}">
                <a16:creationId xmlns:a16="http://schemas.microsoft.com/office/drawing/2014/main" id="{52A216D2-0DCB-44AB-B1F9-26EAFAF78F9F}"/>
              </a:ext>
            </a:extLst>
          </p:cNvPr>
          <p:cNvCxnSpPr/>
          <p:nvPr/>
        </p:nvCxnSpPr>
        <p:spPr>
          <a:xfrm flipV="1">
            <a:off x="8538257" y="2182081"/>
            <a:ext cx="752475" cy="1153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BEC9DAD-4EC2-45B6-B2F9-1FC38D0053D8}"/>
              </a:ext>
            </a:extLst>
          </p:cNvPr>
          <p:cNvSpPr txBox="1"/>
          <p:nvPr/>
        </p:nvSpPr>
        <p:spPr>
          <a:xfrm>
            <a:off x="8981064" y="2639114"/>
            <a:ext cx="745717" cy="369332"/>
          </a:xfrm>
          <a:prstGeom prst="rect">
            <a:avLst/>
          </a:prstGeom>
          <a:noFill/>
        </p:spPr>
        <p:txBody>
          <a:bodyPr wrap="none" rtlCol="0">
            <a:spAutoFit/>
          </a:bodyPr>
          <a:lstStyle/>
          <a:p>
            <a:r>
              <a:rPr lang="en-US" dirty="0"/>
              <a:t>N dim</a:t>
            </a:r>
          </a:p>
        </p:txBody>
      </p:sp>
      <p:cxnSp>
        <p:nvCxnSpPr>
          <p:cNvPr id="36" name="Straight Arrow Connector 35">
            <a:extLst>
              <a:ext uri="{FF2B5EF4-FFF2-40B4-BE49-F238E27FC236}">
                <a16:creationId xmlns:a16="http://schemas.microsoft.com/office/drawing/2014/main" id="{2B8C8CD3-AF9F-4CC5-BE3E-B95F728642B3}"/>
              </a:ext>
            </a:extLst>
          </p:cNvPr>
          <p:cNvCxnSpPr>
            <a:cxnSpLocks/>
          </p:cNvCxnSpPr>
          <p:nvPr/>
        </p:nvCxnSpPr>
        <p:spPr>
          <a:xfrm>
            <a:off x="5890307" y="3459867"/>
            <a:ext cx="2362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C165368-B95A-4DE2-8821-3ED83265CC95}"/>
              </a:ext>
            </a:extLst>
          </p:cNvPr>
          <p:cNvSpPr txBox="1"/>
          <p:nvPr/>
        </p:nvSpPr>
        <p:spPr>
          <a:xfrm>
            <a:off x="6028621" y="3503838"/>
            <a:ext cx="2085571" cy="369332"/>
          </a:xfrm>
          <a:prstGeom prst="rect">
            <a:avLst/>
          </a:prstGeom>
          <a:noFill/>
        </p:spPr>
        <p:txBody>
          <a:bodyPr wrap="none" rtlCol="0">
            <a:spAutoFit/>
          </a:bodyPr>
          <a:lstStyle/>
          <a:p>
            <a:r>
              <a:rPr lang="en-US" dirty="0"/>
              <a:t>Sequence length = 8</a:t>
            </a:r>
          </a:p>
        </p:txBody>
      </p:sp>
      <p:sp>
        <p:nvSpPr>
          <p:cNvPr id="57" name="Arrow: Right 56">
            <a:extLst>
              <a:ext uri="{FF2B5EF4-FFF2-40B4-BE49-F238E27FC236}">
                <a16:creationId xmlns:a16="http://schemas.microsoft.com/office/drawing/2014/main" id="{30442936-1581-4693-9637-CCB479FA8E01}"/>
              </a:ext>
            </a:extLst>
          </p:cNvPr>
          <p:cNvSpPr/>
          <p:nvPr/>
        </p:nvSpPr>
        <p:spPr>
          <a:xfrm>
            <a:off x="4866350" y="2461141"/>
            <a:ext cx="729098" cy="208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ECA5062-74F3-4045-9431-17741CE41F7C}"/>
                  </a:ext>
                </a:extLst>
              </p:cNvPr>
              <p:cNvSpPr/>
              <p:nvPr/>
            </p:nvSpPr>
            <p:spPr>
              <a:xfrm>
                <a:off x="5798237" y="2867604"/>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58" name="Rectangle 57">
                <a:extLst>
                  <a:ext uri="{FF2B5EF4-FFF2-40B4-BE49-F238E27FC236}">
                    <a16:creationId xmlns:a16="http://schemas.microsoft.com/office/drawing/2014/main" id="{EECA5062-74F3-4045-9431-17741CE41F7C}"/>
                  </a:ext>
                </a:extLst>
              </p:cNvPr>
              <p:cNvSpPr>
                <a:spLocks noRot="1" noChangeAspect="1" noMove="1" noResize="1" noEditPoints="1" noAdjustHandles="1" noChangeArrowheads="1" noChangeShapeType="1" noTextEdit="1"/>
              </p:cNvSpPr>
              <p:nvPr/>
            </p:nvSpPr>
            <p:spPr>
              <a:xfrm>
                <a:off x="5798237" y="2867604"/>
                <a:ext cx="46076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4EE808CF-598F-47E0-8CD4-818DAFC828DC}"/>
                  </a:ext>
                </a:extLst>
              </p:cNvPr>
              <p:cNvSpPr/>
              <p:nvPr/>
            </p:nvSpPr>
            <p:spPr>
              <a:xfrm>
                <a:off x="6018425" y="2869343"/>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59" name="Rectangle 58">
                <a:extLst>
                  <a:ext uri="{FF2B5EF4-FFF2-40B4-BE49-F238E27FC236}">
                    <a16:creationId xmlns:a16="http://schemas.microsoft.com/office/drawing/2014/main" id="{4EE808CF-598F-47E0-8CD4-818DAFC828DC}"/>
                  </a:ext>
                </a:extLst>
              </p:cNvPr>
              <p:cNvSpPr>
                <a:spLocks noRot="1" noChangeAspect="1" noMove="1" noResize="1" noEditPoints="1" noAdjustHandles="1" noChangeArrowheads="1" noChangeShapeType="1" noTextEdit="1"/>
              </p:cNvSpPr>
              <p:nvPr/>
            </p:nvSpPr>
            <p:spPr>
              <a:xfrm>
                <a:off x="6018425" y="2869343"/>
                <a:ext cx="48115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B00C2263-0C09-4C50-8A27-950859EFF31F}"/>
                  </a:ext>
                </a:extLst>
              </p:cNvPr>
              <p:cNvSpPr/>
              <p:nvPr/>
            </p:nvSpPr>
            <p:spPr>
              <a:xfrm>
                <a:off x="6292646" y="2869343"/>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60" name="Rectangle 59">
                <a:extLst>
                  <a:ext uri="{FF2B5EF4-FFF2-40B4-BE49-F238E27FC236}">
                    <a16:creationId xmlns:a16="http://schemas.microsoft.com/office/drawing/2014/main" id="{B00C2263-0C09-4C50-8A27-950859EFF31F}"/>
                  </a:ext>
                </a:extLst>
              </p:cNvPr>
              <p:cNvSpPr>
                <a:spLocks noRot="1" noChangeAspect="1" noMove="1" noResize="1" noEditPoints="1" noAdjustHandles="1" noChangeArrowheads="1" noChangeShapeType="1" noTextEdit="1"/>
              </p:cNvSpPr>
              <p:nvPr/>
            </p:nvSpPr>
            <p:spPr>
              <a:xfrm>
                <a:off x="6292646" y="2869343"/>
                <a:ext cx="481157"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DD9B2199-104B-49DE-9C9B-A1B836A3860E}"/>
                  </a:ext>
                </a:extLst>
              </p:cNvPr>
              <p:cNvSpPr/>
              <p:nvPr/>
            </p:nvSpPr>
            <p:spPr>
              <a:xfrm>
                <a:off x="6589833" y="2883884"/>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US" dirty="0"/>
              </a:p>
            </p:txBody>
          </p:sp>
        </mc:Choice>
        <mc:Fallback xmlns="">
          <p:sp>
            <p:nvSpPr>
              <p:cNvPr id="61" name="Rectangle 60">
                <a:extLst>
                  <a:ext uri="{FF2B5EF4-FFF2-40B4-BE49-F238E27FC236}">
                    <a16:creationId xmlns:a16="http://schemas.microsoft.com/office/drawing/2014/main" id="{DD9B2199-104B-49DE-9C9B-A1B836A3860E}"/>
                  </a:ext>
                </a:extLst>
              </p:cNvPr>
              <p:cNvSpPr>
                <a:spLocks noRot="1" noChangeAspect="1" noMove="1" noResize="1" noEditPoints="1" noAdjustHandles="1" noChangeArrowheads="1" noChangeShapeType="1" noTextEdit="1"/>
              </p:cNvSpPr>
              <p:nvPr/>
            </p:nvSpPr>
            <p:spPr>
              <a:xfrm>
                <a:off x="6589833" y="2883884"/>
                <a:ext cx="48115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CA32C0D5-5A12-4CD1-A4EC-291F9BA178A9}"/>
                  </a:ext>
                </a:extLst>
              </p:cNvPr>
              <p:cNvSpPr/>
              <p:nvPr/>
            </p:nvSpPr>
            <p:spPr>
              <a:xfrm>
                <a:off x="6887020" y="286546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m:oMathPara>
                </a14:m>
                <a:endParaRPr lang="en-US" dirty="0"/>
              </a:p>
            </p:txBody>
          </p:sp>
        </mc:Choice>
        <mc:Fallback xmlns="">
          <p:sp>
            <p:nvSpPr>
              <p:cNvPr id="62" name="Rectangle 61">
                <a:extLst>
                  <a:ext uri="{FF2B5EF4-FFF2-40B4-BE49-F238E27FC236}">
                    <a16:creationId xmlns:a16="http://schemas.microsoft.com/office/drawing/2014/main" id="{CA32C0D5-5A12-4CD1-A4EC-291F9BA178A9}"/>
                  </a:ext>
                </a:extLst>
              </p:cNvPr>
              <p:cNvSpPr>
                <a:spLocks noRot="1" noChangeAspect="1" noMove="1" noResize="1" noEditPoints="1" noAdjustHandles="1" noChangeArrowheads="1" noChangeShapeType="1" noTextEdit="1"/>
              </p:cNvSpPr>
              <p:nvPr/>
            </p:nvSpPr>
            <p:spPr>
              <a:xfrm>
                <a:off x="6887020" y="2865460"/>
                <a:ext cx="48115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D86E8AC-A5B8-43D2-B296-F015368CD657}"/>
                  </a:ext>
                </a:extLst>
              </p:cNvPr>
              <p:cNvSpPr/>
              <p:nvPr/>
            </p:nvSpPr>
            <p:spPr>
              <a:xfrm>
                <a:off x="7215540" y="2874672"/>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m:oMathPara>
                </a14:m>
                <a:endParaRPr lang="en-US" dirty="0"/>
              </a:p>
            </p:txBody>
          </p:sp>
        </mc:Choice>
        <mc:Fallback xmlns="">
          <p:sp>
            <p:nvSpPr>
              <p:cNvPr id="63" name="Rectangle 62">
                <a:extLst>
                  <a:ext uri="{FF2B5EF4-FFF2-40B4-BE49-F238E27FC236}">
                    <a16:creationId xmlns:a16="http://schemas.microsoft.com/office/drawing/2014/main" id="{9D86E8AC-A5B8-43D2-B296-F015368CD657}"/>
                  </a:ext>
                </a:extLst>
              </p:cNvPr>
              <p:cNvSpPr>
                <a:spLocks noRot="1" noChangeAspect="1" noMove="1" noResize="1" noEditPoints="1" noAdjustHandles="1" noChangeArrowheads="1" noChangeShapeType="1" noTextEdit="1"/>
              </p:cNvSpPr>
              <p:nvPr/>
            </p:nvSpPr>
            <p:spPr>
              <a:xfrm>
                <a:off x="7215540" y="2874672"/>
                <a:ext cx="481157"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B5D05E0D-FDB8-4244-92B1-A805390452C1}"/>
                  </a:ext>
                </a:extLst>
              </p:cNvPr>
              <p:cNvSpPr/>
              <p:nvPr/>
            </p:nvSpPr>
            <p:spPr>
              <a:xfrm>
                <a:off x="7515036" y="286368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7</m:t>
                          </m:r>
                        </m:sub>
                      </m:sSub>
                    </m:oMath>
                  </m:oMathPara>
                </a14:m>
                <a:endParaRPr lang="en-US" dirty="0"/>
              </a:p>
            </p:txBody>
          </p:sp>
        </mc:Choice>
        <mc:Fallback xmlns="">
          <p:sp>
            <p:nvSpPr>
              <p:cNvPr id="64" name="Rectangle 63">
                <a:extLst>
                  <a:ext uri="{FF2B5EF4-FFF2-40B4-BE49-F238E27FC236}">
                    <a16:creationId xmlns:a16="http://schemas.microsoft.com/office/drawing/2014/main" id="{B5D05E0D-FDB8-4244-92B1-A805390452C1}"/>
                  </a:ext>
                </a:extLst>
              </p:cNvPr>
              <p:cNvSpPr>
                <a:spLocks noRot="1" noChangeAspect="1" noMove="1" noResize="1" noEditPoints="1" noAdjustHandles="1" noChangeArrowheads="1" noChangeShapeType="1" noTextEdit="1"/>
              </p:cNvSpPr>
              <p:nvPr/>
            </p:nvSpPr>
            <p:spPr>
              <a:xfrm>
                <a:off x="7515036" y="2863680"/>
                <a:ext cx="481157"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C3AB296B-621A-48DF-9AF3-9256146D7B4B}"/>
                  </a:ext>
                </a:extLst>
              </p:cNvPr>
              <p:cNvSpPr/>
              <p:nvPr/>
            </p:nvSpPr>
            <p:spPr>
              <a:xfrm>
                <a:off x="7810984" y="2865009"/>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8</m:t>
                          </m:r>
                        </m:sub>
                      </m:sSub>
                    </m:oMath>
                  </m:oMathPara>
                </a14:m>
                <a:endParaRPr lang="en-US" dirty="0"/>
              </a:p>
            </p:txBody>
          </p:sp>
        </mc:Choice>
        <mc:Fallback xmlns="">
          <p:sp>
            <p:nvSpPr>
              <p:cNvPr id="65" name="Rectangle 64">
                <a:extLst>
                  <a:ext uri="{FF2B5EF4-FFF2-40B4-BE49-F238E27FC236}">
                    <a16:creationId xmlns:a16="http://schemas.microsoft.com/office/drawing/2014/main" id="{C3AB296B-621A-48DF-9AF3-9256146D7B4B}"/>
                  </a:ext>
                </a:extLst>
              </p:cNvPr>
              <p:cNvSpPr>
                <a:spLocks noRot="1" noChangeAspect="1" noMove="1" noResize="1" noEditPoints="1" noAdjustHandles="1" noChangeArrowheads="1" noChangeShapeType="1" noTextEdit="1"/>
              </p:cNvSpPr>
              <p:nvPr/>
            </p:nvSpPr>
            <p:spPr>
              <a:xfrm>
                <a:off x="7810984" y="2865009"/>
                <a:ext cx="481157" cy="369332"/>
              </a:xfrm>
              <a:prstGeom prst="rect">
                <a:avLst/>
              </a:prstGeom>
              <a:blipFill>
                <a:blip r:embed="rId18"/>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38D2C1EA-A0D1-4AA7-9807-753CD2AE6B7F}"/>
              </a:ext>
            </a:extLst>
          </p:cNvPr>
          <p:cNvCxnSpPr/>
          <p:nvPr/>
        </p:nvCxnSpPr>
        <p:spPr>
          <a:xfrm>
            <a:off x="3474109" y="2863680"/>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3B19CF0-8F3D-4475-9507-55105027453B}"/>
              </a:ext>
            </a:extLst>
          </p:cNvPr>
          <p:cNvCxnSpPr/>
          <p:nvPr/>
        </p:nvCxnSpPr>
        <p:spPr>
          <a:xfrm>
            <a:off x="3474109" y="2662060"/>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81A1BE-34EA-406B-9196-A88BF0179BD4}"/>
              </a:ext>
            </a:extLst>
          </p:cNvPr>
          <p:cNvSpPr txBox="1"/>
          <p:nvPr/>
        </p:nvSpPr>
        <p:spPr>
          <a:xfrm>
            <a:off x="3479969" y="2261638"/>
            <a:ext cx="207108" cy="415498"/>
          </a:xfrm>
          <a:prstGeom prst="rect">
            <a:avLst/>
          </a:prstGeom>
          <a:noFill/>
        </p:spPr>
        <p:txBody>
          <a:bodyPr wrap="none" rtlCol="0">
            <a:spAutoFit/>
          </a:bodyPr>
          <a:lstStyle/>
          <a:p>
            <a:r>
              <a:rPr lang="en-US" sz="700" dirty="0"/>
              <a:t>.</a:t>
            </a:r>
          </a:p>
          <a:p>
            <a:r>
              <a:rPr lang="en-US" sz="700" dirty="0"/>
              <a:t>.</a:t>
            </a:r>
          </a:p>
          <a:p>
            <a:r>
              <a:rPr lang="en-US" sz="700" dirty="0"/>
              <a:t>.</a:t>
            </a:r>
          </a:p>
        </p:txBody>
      </p:sp>
      <p:cxnSp>
        <p:nvCxnSpPr>
          <p:cNvPr id="70" name="Straight Connector 69">
            <a:extLst>
              <a:ext uri="{FF2B5EF4-FFF2-40B4-BE49-F238E27FC236}">
                <a16:creationId xmlns:a16="http://schemas.microsoft.com/office/drawing/2014/main" id="{FF7E6F86-A19F-4735-A1DE-451E2ED844C4}"/>
              </a:ext>
            </a:extLst>
          </p:cNvPr>
          <p:cNvCxnSpPr/>
          <p:nvPr/>
        </p:nvCxnSpPr>
        <p:spPr>
          <a:xfrm>
            <a:off x="3468246" y="2329398"/>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7707D-C8C5-44F7-AF9B-1C6932D912B5}"/>
              </a:ext>
            </a:extLst>
          </p:cNvPr>
          <p:cNvCxnSpPr/>
          <p:nvPr/>
        </p:nvCxnSpPr>
        <p:spPr>
          <a:xfrm>
            <a:off x="975766" y="2863680"/>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E08A03D-08E7-45D3-960D-1257226ABB4F}"/>
              </a:ext>
            </a:extLst>
          </p:cNvPr>
          <p:cNvCxnSpPr/>
          <p:nvPr/>
        </p:nvCxnSpPr>
        <p:spPr>
          <a:xfrm>
            <a:off x="975766" y="2662060"/>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65EBD9-604E-4420-BF33-474EADBD2B4B}"/>
              </a:ext>
            </a:extLst>
          </p:cNvPr>
          <p:cNvSpPr txBox="1"/>
          <p:nvPr/>
        </p:nvSpPr>
        <p:spPr>
          <a:xfrm>
            <a:off x="981626" y="2261638"/>
            <a:ext cx="207108" cy="415498"/>
          </a:xfrm>
          <a:prstGeom prst="rect">
            <a:avLst/>
          </a:prstGeom>
          <a:noFill/>
        </p:spPr>
        <p:txBody>
          <a:bodyPr wrap="none" rtlCol="0">
            <a:spAutoFit/>
          </a:bodyPr>
          <a:lstStyle/>
          <a:p>
            <a:r>
              <a:rPr lang="en-US" sz="700" dirty="0"/>
              <a:t>.</a:t>
            </a:r>
          </a:p>
          <a:p>
            <a:r>
              <a:rPr lang="en-US" sz="700" dirty="0"/>
              <a:t>.</a:t>
            </a:r>
          </a:p>
          <a:p>
            <a:r>
              <a:rPr lang="en-US" sz="700" dirty="0"/>
              <a:t>.</a:t>
            </a:r>
          </a:p>
        </p:txBody>
      </p:sp>
      <p:cxnSp>
        <p:nvCxnSpPr>
          <p:cNvPr id="75" name="Straight Connector 74">
            <a:extLst>
              <a:ext uri="{FF2B5EF4-FFF2-40B4-BE49-F238E27FC236}">
                <a16:creationId xmlns:a16="http://schemas.microsoft.com/office/drawing/2014/main" id="{5D41CE99-3C65-4135-8513-703E22A5B5E2}"/>
              </a:ext>
            </a:extLst>
          </p:cNvPr>
          <p:cNvCxnSpPr/>
          <p:nvPr/>
        </p:nvCxnSpPr>
        <p:spPr>
          <a:xfrm>
            <a:off x="969903" y="2329398"/>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6A04D60-2B09-4FCB-B058-45D779F218E3}"/>
              </a:ext>
            </a:extLst>
          </p:cNvPr>
          <p:cNvSpPr/>
          <p:nvPr/>
        </p:nvSpPr>
        <p:spPr>
          <a:xfrm>
            <a:off x="1350869"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74EA8AA0-7AF0-47AB-93A4-DC8A21B675BD}"/>
              </a:ext>
            </a:extLst>
          </p:cNvPr>
          <p:cNvCxnSpPr/>
          <p:nvPr/>
        </p:nvCxnSpPr>
        <p:spPr>
          <a:xfrm>
            <a:off x="1350869" y="2863680"/>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8B9AC37-B976-44C7-A46F-C988B710A5B9}"/>
              </a:ext>
            </a:extLst>
          </p:cNvPr>
          <p:cNvCxnSpPr/>
          <p:nvPr/>
        </p:nvCxnSpPr>
        <p:spPr>
          <a:xfrm>
            <a:off x="1350869" y="2662060"/>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C4941A5-214E-41CC-9E1B-F0A0A655FECA}"/>
              </a:ext>
            </a:extLst>
          </p:cNvPr>
          <p:cNvSpPr txBox="1"/>
          <p:nvPr/>
        </p:nvSpPr>
        <p:spPr>
          <a:xfrm>
            <a:off x="1356729" y="2261638"/>
            <a:ext cx="207108" cy="415498"/>
          </a:xfrm>
          <a:prstGeom prst="rect">
            <a:avLst/>
          </a:prstGeom>
          <a:noFill/>
        </p:spPr>
        <p:txBody>
          <a:bodyPr wrap="none" rtlCol="0">
            <a:spAutoFit/>
          </a:bodyPr>
          <a:lstStyle/>
          <a:p>
            <a:r>
              <a:rPr lang="en-US" sz="700" dirty="0"/>
              <a:t>.</a:t>
            </a:r>
          </a:p>
          <a:p>
            <a:r>
              <a:rPr lang="en-US" sz="700" dirty="0"/>
              <a:t>.</a:t>
            </a:r>
          </a:p>
          <a:p>
            <a:r>
              <a:rPr lang="en-US" sz="700" dirty="0"/>
              <a:t>.</a:t>
            </a:r>
          </a:p>
        </p:txBody>
      </p:sp>
      <p:cxnSp>
        <p:nvCxnSpPr>
          <p:cNvPr id="80" name="Straight Connector 79">
            <a:extLst>
              <a:ext uri="{FF2B5EF4-FFF2-40B4-BE49-F238E27FC236}">
                <a16:creationId xmlns:a16="http://schemas.microsoft.com/office/drawing/2014/main" id="{826390EA-E2CC-47F1-8E95-36893BE54C60}"/>
              </a:ext>
            </a:extLst>
          </p:cNvPr>
          <p:cNvCxnSpPr/>
          <p:nvPr/>
        </p:nvCxnSpPr>
        <p:spPr>
          <a:xfrm>
            <a:off x="1345006" y="2329398"/>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DB581A9-49A4-4B89-9CCC-E9ACC5166C64}"/>
              </a:ext>
            </a:extLst>
          </p:cNvPr>
          <p:cNvCxnSpPr/>
          <p:nvPr/>
        </p:nvCxnSpPr>
        <p:spPr>
          <a:xfrm>
            <a:off x="1703506" y="2864046"/>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EFB9600-8A3D-4317-8E6E-17D4CBB5A5B4}"/>
              </a:ext>
            </a:extLst>
          </p:cNvPr>
          <p:cNvCxnSpPr/>
          <p:nvPr/>
        </p:nvCxnSpPr>
        <p:spPr>
          <a:xfrm>
            <a:off x="1703506" y="2662426"/>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2D51953-05D9-41BD-A7DF-9FB3BE004647}"/>
              </a:ext>
            </a:extLst>
          </p:cNvPr>
          <p:cNvSpPr txBox="1"/>
          <p:nvPr/>
        </p:nvSpPr>
        <p:spPr>
          <a:xfrm>
            <a:off x="1709366" y="2262004"/>
            <a:ext cx="207108" cy="415498"/>
          </a:xfrm>
          <a:prstGeom prst="rect">
            <a:avLst/>
          </a:prstGeom>
          <a:noFill/>
        </p:spPr>
        <p:txBody>
          <a:bodyPr wrap="none" rtlCol="0">
            <a:spAutoFit/>
          </a:bodyPr>
          <a:lstStyle/>
          <a:p>
            <a:r>
              <a:rPr lang="en-US" sz="700" dirty="0"/>
              <a:t>.</a:t>
            </a:r>
          </a:p>
          <a:p>
            <a:r>
              <a:rPr lang="en-US" sz="700" dirty="0"/>
              <a:t>.</a:t>
            </a:r>
          </a:p>
          <a:p>
            <a:r>
              <a:rPr lang="en-US" sz="700" dirty="0"/>
              <a:t>.</a:t>
            </a:r>
          </a:p>
        </p:txBody>
      </p:sp>
      <p:cxnSp>
        <p:nvCxnSpPr>
          <p:cNvPr id="85" name="Straight Connector 84">
            <a:extLst>
              <a:ext uri="{FF2B5EF4-FFF2-40B4-BE49-F238E27FC236}">
                <a16:creationId xmlns:a16="http://schemas.microsoft.com/office/drawing/2014/main" id="{600DEDB5-74C8-460F-A7D2-AEA77D89353F}"/>
              </a:ext>
            </a:extLst>
          </p:cNvPr>
          <p:cNvCxnSpPr/>
          <p:nvPr/>
        </p:nvCxnSpPr>
        <p:spPr>
          <a:xfrm>
            <a:off x="1697643" y="2329764"/>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F249AEA-C3FB-4C50-A4AC-067DE935BC4D}"/>
              </a:ext>
            </a:extLst>
          </p:cNvPr>
          <p:cNvCxnSpPr/>
          <p:nvPr/>
        </p:nvCxnSpPr>
        <p:spPr>
          <a:xfrm>
            <a:off x="2068312" y="2863680"/>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325E61E-FE1E-4689-AC1B-35F08738EB17}"/>
              </a:ext>
            </a:extLst>
          </p:cNvPr>
          <p:cNvCxnSpPr/>
          <p:nvPr/>
        </p:nvCxnSpPr>
        <p:spPr>
          <a:xfrm>
            <a:off x="2068312" y="2662060"/>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B5EECA9-F305-439C-AA99-DC6291931EB6}"/>
              </a:ext>
            </a:extLst>
          </p:cNvPr>
          <p:cNvSpPr txBox="1"/>
          <p:nvPr/>
        </p:nvSpPr>
        <p:spPr>
          <a:xfrm>
            <a:off x="2074172" y="2261638"/>
            <a:ext cx="207108" cy="415498"/>
          </a:xfrm>
          <a:prstGeom prst="rect">
            <a:avLst/>
          </a:prstGeom>
          <a:noFill/>
        </p:spPr>
        <p:txBody>
          <a:bodyPr wrap="none" rtlCol="0">
            <a:spAutoFit/>
          </a:bodyPr>
          <a:lstStyle/>
          <a:p>
            <a:r>
              <a:rPr lang="en-US" sz="700" dirty="0"/>
              <a:t>.</a:t>
            </a:r>
          </a:p>
          <a:p>
            <a:r>
              <a:rPr lang="en-US" sz="700" dirty="0"/>
              <a:t>.</a:t>
            </a:r>
          </a:p>
          <a:p>
            <a:r>
              <a:rPr lang="en-US" sz="700" dirty="0"/>
              <a:t>.</a:t>
            </a:r>
          </a:p>
        </p:txBody>
      </p:sp>
      <p:cxnSp>
        <p:nvCxnSpPr>
          <p:cNvPr id="90" name="Straight Connector 89">
            <a:extLst>
              <a:ext uri="{FF2B5EF4-FFF2-40B4-BE49-F238E27FC236}">
                <a16:creationId xmlns:a16="http://schemas.microsoft.com/office/drawing/2014/main" id="{3E1FACB4-A146-452C-945A-CBD4E57CE5C2}"/>
              </a:ext>
            </a:extLst>
          </p:cNvPr>
          <p:cNvCxnSpPr/>
          <p:nvPr/>
        </p:nvCxnSpPr>
        <p:spPr>
          <a:xfrm>
            <a:off x="2062449" y="2329398"/>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DE9E914-8A33-4220-A447-FEC32A43DC9A}"/>
              </a:ext>
            </a:extLst>
          </p:cNvPr>
          <p:cNvCxnSpPr/>
          <p:nvPr/>
        </p:nvCxnSpPr>
        <p:spPr>
          <a:xfrm>
            <a:off x="2404870" y="2863680"/>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4908F39-EFEE-43E5-B8FE-F04D156BFD81}"/>
              </a:ext>
            </a:extLst>
          </p:cNvPr>
          <p:cNvCxnSpPr/>
          <p:nvPr/>
        </p:nvCxnSpPr>
        <p:spPr>
          <a:xfrm>
            <a:off x="2404870" y="2662060"/>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14DCC4D2-0D13-48C1-8FE8-CDD1BC33DD48}"/>
              </a:ext>
            </a:extLst>
          </p:cNvPr>
          <p:cNvSpPr txBox="1"/>
          <p:nvPr/>
        </p:nvSpPr>
        <p:spPr>
          <a:xfrm>
            <a:off x="2410730" y="2261638"/>
            <a:ext cx="207108" cy="415498"/>
          </a:xfrm>
          <a:prstGeom prst="rect">
            <a:avLst/>
          </a:prstGeom>
          <a:noFill/>
        </p:spPr>
        <p:txBody>
          <a:bodyPr wrap="none" rtlCol="0">
            <a:spAutoFit/>
          </a:bodyPr>
          <a:lstStyle/>
          <a:p>
            <a:r>
              <a:rPr lang="en-US" sz="700" dirty="0"/>
              <a:t>.</a:t>
            </a:r>
          </a:p>
          <a:p>
            <a:r>
              <a:rPr lang="en-US" sz="700" dirty="0"/>
              <a:t>.</a:t>
            </a:r>
          </a:p>
          <a:p>
            <a:r>
              <a:rPr lang="en-US" sz="700" dirty="0"/>
              <a:t>.</a:t>
            </a:r>
          </a:p>
        </p:txBody>
      </p:sp>
      <p:cxnSp>
        <p:nvCxnSpPr>
          <p:cNvPr id="95" name="Straight Connector 94">
            <a:extLst>
              <a:ext uri="{FF2B5EF4-FFF2-40B4-BE49-F238E27FC236}">
                <a16:creationId xmlns:a16="http://schemas.microsoft.com/office/drawing/2014/main" id="{B0643310-FE78-4083-A596-A0A669E3DFFB}"/>
              </a:ext>
            </a:extLst>
          </p:cNvPr>
          <p:cNvCxnSpPr/>
          <p:nvPr/>
        </p:nvCxnSpPr>
        <p:spPr>
          <a:xfrm>
            <a:off x="2399007" y="2329398"/>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F463EFD-3918-45C0-98EC-3180B0B1C823}"/>
              </a:ext>
            </a:extLst>
          </p:cNvPr>
          <p:cNvCxnSpPr/>
          <p:nvPr/>
        </p:nvCxnSpPr>
        <p:spPr>
          <a:xfrm>
            <a:off x="2754617" y="2863680"/>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12AE2B3-1E5F-49A2-A3AA-37F42734E1C0}"/>
              </a:ext>
            </a:extLst>
          </p:cNvPr>
          <p:cNvCxnSpPr/>
          <p:nvPr/>
        </p:nvCxnSpPr>
        <p:spPr>
          <a:xfrm>
            <a:off x="2754617" y="2662060"/>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8D9FDC89-E1FC-4473-8405-0F8505392EBF}"/>
              </a:ext>
            </a:extLst>
          </p:cNvPr>
          <p:cNvSpPr txBox="1"/>
          <p:nvPr/>
        </p:nvSpPr>
        <p:spPr>
          <a:xfrm>
            <a:off x="2760477" y="2261638"/>
            <a:ext cx="207108" cy="415498"/>
          </a:xfrm>
          <a:prstGeom prst="rect">
            <a:avLst/>
          </a:prstGeom>
          <a:noFill/>
        </p:spPr>
        <p:txBody>
          <a:bodyPr wrap="none" rtlCol="0">
            <a:spAutoFit/>
          </a:bodyPr>
          <a:lstStyle/>
          <a:p>
            <a:r>
              <a:rPr lang="en-US" sz="700" dirty="0"/>
              <a:t>.</a:t>
            </a:r>
          </a:p>
          <a:p>
            <a:r>
              <a:rPr lang="en-US" sz="700" dirty="0"/>
              <a:t>.</a:t>
            </a:r>
          </a:p>
          <a:p>
            <a:r>
              <a:rPr lang="en-US" sz="700" dirty="0"/>
              <a:t>.</a:t>
            </a:r>
          </a:p>
        </p:txBody>
      </p:sp>
      <p:cxnSp>
        <p:nvCxnSpPr>
          <p:cNvPr id="100" name="Straight Connector 99">
            <a:extLst>
              <a:ext uri="{FF2B5EF4-FFF2-40B4-BE49-F238E27FC236}">
                <a16:creationId xmlns:a16="http://schemas.microsoft.com/office/drawing/2014/main" id="{91BDCEC5-E138-49C4-92CB-83EADFF59529}"/>
              </a:ext>
            </a:extLst>
          </p:cNvPr>
          <p:cNvCxnSpPr/>
          <p:nvPr/>
        </p:nvCxnSpPr>
        <p:spPr>
          <a:xfrm>
            <a:off x="2748754" y="2329398"/>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E5BD932B-B216-4288-91D4-574CDDEEA393}"/>
              </a:ext>
            </a:extLst>
          </p:cNvPr>
          <p:cNvSpPr/>
          <p:nvPr/>
        </p:nvSpPr>
        <p:spPr>
          <a:xfrm>
            <a:off x="3101977" y="2110154"/>
            <a:ext cx="218831" cy="9612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53964FDB-2883-4D26-A5BA-BE654B9B8929}"/>
              </a:ext>
            </a:extLst>
          </p:cNvPr>
          <p:cNvCxnSpPr/>
          <p:nvPr/>
        </p:nvCxnSpPr>
        <p:spPr>
          <a:xfrm>
            <a:off x="3101977" y="2863680"/>
            <a:ext cx="218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19DF37C-0F78-4A46-84F1-145BC6847D33}"/>
              </a:ext>
            </a:extLst>
          </p:cNvPr>
          <p:cNvCxnSpPr/>
          <p:nvPr/>
        </p:nvCxnSpPr>
        <p:spPr>
          <a:xfrm>
            <a:off x="3101977" y="2662060"/>
            <a:ext cx="218831" cy="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8889921-9487-41AC-8337-E10A5EB1B9FC}"/>
              </a:ext>
            </a:extLst>
          </p:cNvPr>
          <p:cNvSpPr txBox="1"/>
          <p:nvPr/>
        </p:nvSpPr>
        <p:spPr>
          <a:xfrm>
            <a:off x="3107837" y="2261638"/>
            <a:ext cx="207108" cy="415498"/>
          </a:xfrm>
          <a:prstGeom prst="rect">
            <a:avLst/>
          </a:prstGeom>
          <a:noFill/>
        </p:spPr>
        <p:txBody>
          <a:bodyPr wrap="none" rtlCol="0">
            <a:spAutoFit/>
          </a:bodyPr>
          <a:lstStyle/>
          <a:p>
            <a:r>
              <a:rPr lang="en-US" sz="700" dirty="0"/>
              <a:t>.</a:t>
            </a:r>
          </a:p>
          <a:p>
            <a:r>
              <a:rPr lang="en-US" sz="700" dirty="0"/>
              <a:t>.</a:t>
            </a:r>
          </a:p>
          <a:p>
            <a:r>
              <a:rPr lang="en-US" sz="700" dirty="0"/>
              <a:t>.</a:t>
            </a:r>
          </a:p>
        </p:txBody>
      </p:sp>
      <p:cxnSp>
        <p:nvCxnSpPr>
          <p:cNvPr id="105" name="Straight Connector 104">
            <a:extLst>
              <a:ext uri="{FF2B5EF4-FFF2-40B4-BE49-F238E27FC236}">
                <a16:creationId xmlns:a16="http://schemas.microsoft.com/office/drawing/2014/main" id="{466BD5EB-9A46-4301-BF0C-3A27B2A5E5A3}"/>
              </a:ext>
            </a:extLst>
          </p:cNvPr>
          <p:cNvCxnSpPr/>
          <p:nvPr/>
        </p:nvCxnSpPr>
        <p:spPr>
          <a:xfrm>
            <a:off x="3096114" y="2329398"/>
            <a:ext cx="218831" cy="0"/>
          </a:xfrm>
          <a:prstGeom prst="line">
            <a:avLst/>
          </a:prstGeom>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2DCEE88C-428F-4DA9-899A-0133899206A2}"/>
              </a:ext>
            </a:extLst>
          </p:cNvPr>
          <p:cNvPicPr>
            <a:picLocks noChangeAspect="1"/>
          </p:cNvPicPr>
          <p:nvPr/>
        </p:nvPicPr>
        <p:blipFill>
          <a:blip r:embed="rId5"/>
          <a:stretch>
            <a:fillRect/>
          </a:stretch>
        </p:blipFill>
        <p:spPr>
          <a:xfrm>
            <a:off x="499861" y="5261052"/>
            <a:ext cx="2362200" cy="314325"/>
          </a:xfrm>
          <a:prstGeom prst="rect">
            <a:avLst/>
          </a:prstGeom>
        </p:spPr>
      </p:pic>
      <p:cxnSp>
        <p:nvCxnSpPr>
          <p:cNvPr id="108" name="Straight Arrow Connector 107">
            <a:extLst>
              <a:ext uri="{FF2B5EF4-FFF2-40B4-BE49-F238E27FC236}">
                <a16:creationId xmlns:a16="http://schemas.microsoft.com/office/drawing/2014/main" id="{2F1CD2EF-7F6C-4476-906F-9CE40C7FA884}"/>
              </a:ext>
            </a:extLst>
          </p:cNvPr>
          <p:cNvCxnSpPr>
            <a:cxnSpLocks/>
          </p:cNvCxnSpPr>
          <p:nvPr/>
        </p:nvCxnSpPr>
        <p:spPr>
          <a:xfrm>
            <a:off x="499861" y="5804013"/>
            <a:ext cx="2223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8832F08B-3D02-4AB2-ACD0-DDC63794634D}"/>
              </a:ext>
            </a:extLst>
          </p:cNvPr>
          <p:cNvSpPr txBox="1"/>
          <p:nvPr/>
        </p:nvSpPr>
        <p:spPr>
          <a:xfrm>
            <a:off x="638175" y="5847984"/>
            <a:ext cx="2085571" cy="646331"/>
          </a:xfrm>
          <a:prstGeom prst="rect">
            <a:avLst/>
          </a:prstGeom>
          <a:noFill/>
        </p:spPr>
        <p:txBody>
          <a:bodyPr wrap="none" rtlCol="0">
            <a:spAutoFit/>
          </a:bodyPr>
          <a:lstStyle/>
          <a:p>
            <a:pPr algn="ctr"/>
            <a:r>
              <a:rPr lang="en-US" dirty="0"/>
              <a:t>Sequence length = 8</a:t>
            </a:r>
          </a:p>
          <a:p>
            <a:pPr algn="ctr"/>
            <a:r>
              <a:rPr lang="en-US" dirty="0"/>
              <a:t>(8 pixels) </a:t>
            </a:r>
          </a:p>
        </p:txBody>
      </p:sp>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015DEFB5-B80E-4272-A3A5-3799E622026D}"/>
                  </a:ext>
                </a:extLst>
              </p:cNvPr>
              <p:cNvSpPr/>
              <p:nvPr/>
            </p:nvSpPr>
            <p:spPr>
              <a:xfrm>
                <a:off x="407791" y="521175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10" name="Rectangle 109">
                <a:extLst>
                  <a:ext uri="{FF2B5EF4-FFF2-40B4-BE49-F238E27FC236}">
                    <a16:creationId xmlns:a16="http://schemas.microsoft.com/office/drawing/2014/main" id="{015DEFB5-B80E-4272-A3A5-3799E622026D}"/>
                  </a:ext>
                </a:extLst>
              </p:cNvPr>
              <p:cNvSpPr>
                <a:spLocks noRot="1" noChangeAspect="1" noMove="1" noResize="1" noEditPoints="1" noAdjustHandles="1" noChangeArrowheads="1" noChangeShapeType="1" noTextEdit="1"/>
              </p:cNvSpPr>
              <p:nvPr/>
            </p:nvSpPr>
            <p:spPr>
              <a:xfrm>
                <a:off x="407791" y="5211750"/>
                <a:ext cx="460767"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C7DFC097-9FA1-4ADE-834D-B35EE439FF75}"/>
                  </a:ext>
                </a:extLst>
              </p:cNvPr>
              <p:cNvSpPr/>
              <p:nvPr/>
            </p:nvSpPr>
            <p:spPr>
              <a:xfrm>
                <a:off x="627979" y="5213489"/>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11" name="Rectangle 110">
                <a:extLst>
                  <a:ext uri="{FF2B5EF4-FFF2-40B4-BE49-F238E27FC236}">
                    <a16:creationId xmlns:a16="http://schemas.microsoft.com/office/drawing/2014/main" id="{C7DFC097-9FA1-4ADE-834D-B35EE439FF75}"/>
                  </a:ext>
                </a:extLst>
              </p:cNvPr>
              <p:cNvSpPr>
                <a:spLocks noRot="1" noChangeAspect="1" noMove="1" noResize="1" noEditPoints="1" noAdjustHandles="1" noChangeArrowheads="1" noChangeShapeType="1" noTextEdit="1"/>
              </p:cNvSpPr>
              <p:nvPr/>
            </p:nvSpPr>
            <p:spPr>
              <a:xfrm>
                <a:off x="627979" y="5213489"/>
                <a:ext cx="481157"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B3B53628-C6B1-466C-8594-4CD0F7805B66}"/>
                  </a:ext>
                </a:extLst>
              </p:cNvPr>
              <p:cNvSpPr/>
              <p:nvPr/>
            </p:nvSpPr>
            <p:spPr>
              <a:xfrm>
                <a:off x="902200" y="5213489"/>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12" name="Rectangle 111">
                <a:extLst>
                  <a:ext uri="{FF2B5EF4-FFF2-40B4-BE49-F238E27FC236}">
                    <a16:creationId xmlns:a16="http://schemas.microsoft.com/office/drawing/2014/main" id="{B3B53628-C6B1-466C-8594-4CD0F7805B66}"/>
                  </a:ext>
                </a:extLst>
              </p:cNvPr>
              <p:cNvSpPr>
                <a:spLocks noRot="1" noChangeAspect="1" noMove="1" noResize="1" noEditPoints="1" noAdjustHandles="1" noChangeArrowheads="1" noChangeShapeType="1" noTextEdit="1"/>
              </p:cNvSpPr>
              <p:nvPr/>
            </p:nvSpPr>
            <p:spPr>
              <a:xfrm>
                <a:off x="902200" y="5213489"/>
                <a:ext cx="481157"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846B6532-A3FF-450B-9E46-090E709C7915}"/>
                  </a:ext>
                </a:extLst>
              </p:cNvPr>
              <p:cNvSpPr/>
              <p:nvPr/>
            </p:nvSpPr>
            <p:spPr>
              <a:xfrm>
                <a:off x="1199387" y="522803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US" dirty="0"/>
              </a:p>
            </p:txBody>
          </p:sp>
        </mc:Choice>
        <mc:Fallback xmlns="">
          <p:sp>
            <p:nvSpPr>
              <p:cNvPr id="113" name="Rectangle 112">
                <a:extLst>
                  <a:ext uri="{FF2B5EF4-FFF2-40B4-BE49-F238E27FC236}">
                    <a16:creationId xmlns:a16="http://schemas.microsoft.com/office/drawing/2014/main" id="{846B6532-A3FF-450B-9E46-090E709C7915}"/>
                  </a:ext>
                </a:extLst>
              </p:cNvPr>
              <p:cNvSpPr>
                <a:spLocks noRot="1" noChangeAspect="1" noMove="1" noResize="1" noEditPoints="1" noAdjustHandles="1" noChangeArrowheads="1" noChangeShapeType="1" noTextEdit="1"/>
              </p:cNvSpPr>
              <p:nvPr/>
            </p:nvSpPr>
            <p:spPr>
              <a:xfrm>
                <a:off x="1199387" y="5228030"/>
                <a:ext cx="481157"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D11B77DC-8ABE-419A-90A5-B1C9B79E9750}"/>
                  </a:ext>
                </a:extLst>
              </p:cNvPr>
              <p:cNvSpPr/>
              <p:nvPr/>
            </p:nvSpPr>
            <p:spPr>
              <a:xfrm>
                <a:off x="1825094" y="5218818"/>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m:oMathPara>
                </a14:m>
                <a:endParaRPr lang="en-US" dirty="0"/>
              </a:p>
            </p:txBody>
          </p:sp>
        </mc:Choice>
        <mc:Fallback xmlns="">
          <p:sp>
            <p:nvSpPr>
              <p:cNvPr id="114" name="Rectangle 113">
                <a:extLst>
                  <a:ext uri="{FF2B5EF4-FFF2-40B4-BE49-F238E27FC236}">
                    <a16:creationId xmlns:a16="http://schemas.microsoft.com/office/drawing/2014/main" id="{D11B77DC-8ABE-419A-90A5-B1C9B79E9750}"/>
                  </a:ext>
                </a:extLst>
              </p:cNvPr>
              <p:cNvSpPr>
                <a:spLocks noRot="1" noChangeAspect="1" noMove="1" noResize="1" noEditPoints="1" noAdjustHandles="1" noChangeArrowheads="1" noChangeShapeType="1" noTextEdit="1"/>
              </p:cNvSpPr>
              <p:nvPr/>
            </p:nvSpPr>
            <p:spPr>
              <a:xfrm>
                <a:off x="1825094" y="5218818"/>
                <a:ext cx="481157" cy="369332"/>
              </a:xfrm>
              <a:prstGeom prst="rect">
                <a:avLst/>
              </a:prstGeom>
              <a:blipFill>
                <a:blip r:embed="rId23"/>
                <a:stretch>
                  <a:fillRect/>
                </a:stretch>
              </a:blipFill>
            </p:spPr>
            <p:txBody>
              <a:bodyPr/>
              <a:lstStyle/>
              <a:p>
                <a:r>
                  <a:rPr lang="en-US">
                    <a:noFill/>
                  </a:rPr>
                  <a:t> </a:t>
                </a:r>
              </a:p>
            </p:txBody>
          </p:sp>
        </mc:Fallback>
      </mc:AlternateContent>
      <p:pic>
        <p:nvPicPr>
          <p:cNvPr id="116" name="Picture 115">
            <a:extLst>
              <a:ext uri="{FF2B5EF4-FFF2-40B4-BE49-F238E27FC236}">
                <a16:creationId xmlns:a16="http://schemas.microsoft.com/office/drawing/2014/main" id="{DC5717A4-150E-4DD1-B5BB-43561D7FA577}"/>
              </a:ext>
            </a:extLst>
          </p:cNvPr>
          <p:cNvPicPr>
            <a:picLocks noChangeAspect="1"/>
          </p:cNvPicPr>
          <p:nvPr/>
        </p:nvPicPr>
        <p:blipFill>
          <a:blip r:embed="rId5"/>
          <a:stretch>
            <a:fillRect/>
          </a:stretch>
        </p:blipFill>
        <p:spPr>
          <a:xfrm>
            <a:off x="3208898" y="5261052"/>
            <a:ext cx="2362200" cy="314325"/>
          </a:xfrm>
          <a:prstGeom prst="rect">
            <a:avLst/>
          </a:prstGeom>
        </p:spPr>
      </p:pic>
      <p:cxnSp>
        <p:nvCxnSpPr>
          <p:cNvPr id="117" name="Straight Arrow Connector 116">
            <a:extLst>
              <a:ext uri="{FF2B5EF4-FFF2-40B4-BE49-F238E27FC236}">
                <a16:creationId xmlns:a16="http://schemas.microsoft.com/office/drawing/2014/main" id="{03E00D81-90C4-4C2D-B585-06911546FA74}"/>
              </a:ext>
            </a:extLst>
          </p:cNvPr>
          <p:cNvCxnSpPr>
            <a:cxnSpLocks/>
          </p:cNvCxnSpPr>
          <p:nvPr/>
        </p:nvCxnSpPr>
        <p:spPr>
          <a:xfrm>
            <a:off x="3208898" y="5804013"/>
            <a:ext cx="2609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7E12C4B8-C418-4FEA-B257-BA2F65244886}"/>
                  </a:ext>
                </a:extLst>
              </p:cNvPr>
              <p:cNvSpPr/>
              <p:nvPr/>
            </p:nvSpPr>
            <p:spPr>
              <a:xfrm>
                <a:off x="3116828" y="521175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19" name="Rectangle 118">
                <a:extLst>
                  <a:ext uri="{FF2B5EF4-FFF2-40B4-BE49-F238E27FC236}">
                    <a16:creationId xmlns:a16="http://schemas.microsoft.com/office/drawing/2014/main" id="{7E12C4B8-C418-4FEA-B257-BA2F65244886}"/>
                  </a:ext>
                </a:extLst>
              </p:cNvPr>
              <p:cNvSpPr>
                <a:spLocks noRot="1" noChangeAspect="1" noMove="1" noResize="1" noEditPoints="1" noAdjustHandles="1" noChangeArrowheads="1" noChangeShapeType="1" noTextEdit="1"/>
              </p:cNvSpPr>
              <p:nvPr/>
            </p:nvSpPr>
            <p:spPr>
              <a:xfrm>
                <a:off x="3116828" y="5211750"/>
                <a:ext cx="460767"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8AA89D51-2F9A-4939-8CD5-1512A466E027}"/>
                  </a:ext>
                </a:extLst>
              </p:cNvPr>
              <p:cNvSpPr/>
              <p:nvPr/>
            </p:nvSpPr>
            <p:spPr>
              <a:xfrm>
                <a:off x="3337016" y="5213489"/>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20" name="Rectangle 119">
                <a:extLst>
                  <a:ext uri="{FF2B5EF4-FFF2-40B4-BE49-F238E27FC236}">
                    <a16:creationId xmlns:a16="http://schemas.microsoft.com/office/drawing/2014/main" id="{8AA89D51-2F9A-4939-8CD5-1512A466E027}"/>
                  </a:ext>
                </a:extLst>
              </p:cNvPr>
              <p:cNvSpPr>
                <a:spLocks noRot="1" noChangeAspect="1" noMove="1" noResize="1" noEditPoints="1" noAdjustHandles="1" noChangeArrowheads="1" noChangeShapeType="1" noTextEdit="1"/>
              </p:cNvSpPr>
              <p:nvPr/>
            </p:nvSpPr>
            <p:spPr>
              <a:xfrm>
                <a:off x="3337016" y="5213489"/>
                <a:ext cx="481157"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B664D80C-1EC1-4874-8BEF-198C161F1E88}"/>
                  </a:ext>
                </a:extLst>
              </p:cNvPr>
              <p:cNvSpPr/>
              <p:nvPr/>
            </p:nvSpPr>
            <p:spPr>
              <a:xfrm>
                <a:off x="3611237" y="5213489"/>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21" name="Rectangle 120">
                <a:extLst>
                  <a:ext uri="{FF2B5EF4-FFF2-40B4-BE49-F238E27FC236}">
                    <a16:creationId xmlns:a16="http://schemas.microsoft.com/office/drawing/2014/main" id="{B664D80C-1EC1-4874-8BEF-198C161F1E88}"/>
                  </a:ext>
                </a:extLst>
              </p:cNvPr>
              <p:cNvSpPr>
                <a:spLocks noRot="1" noChangeAspect="1" noMove="1" noResize="1" noEditPoints="1" noAdjustHandles="1" noChangeArrowheads="1" noChangeShapeType="1" noTextEdit="1"/>
              </p:cNvSpPr>
              <p:nvPr/>
            </p:nvSpPr>
            <p:spPr>
              <a:xfrm>
                <a:off x="3611237" y="5213489"/>
                <a:ext cx="481157"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C7FAD7FC-0979-4D37-8CBF-4781567E32CD}"/>
                  </a:ext>
                </a:extLst>
              </p:cNvPr>
              <p:cNvSpPr/>
              <p:nvPr/>
            </p:nvSpPr>
            <p:spPr>
              <a:xfrm>
                <a:off x="3908424" y="522803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US" dirty="0"/>
              </a:p>
            </p:txBody>
          </p:sp>
        </mc:Choice>
        <mc:Fallback xmlns="">
          <p:sp>
            <p:nvSpPr>
              <p:cNvPr id="122" name="Rectangle 121">
                <a:extLst>
                  <a:ext uri="{FF2B5EF4-FFF2-40B4-BE49-F238E27FC236}">
                    <a16:creationId xmlns:a16="http://schemas.microsoft.com/office/drawing/2014/main" id="{C7FAD7FC-0979-4D37-8CBF-4781567E32CD}"/>
                  </a:ext>
                </a:extLst>
              </p:cNvPr>
              <p:cNvSpPr>
                <a:spLocks noRot="1" noChangeAspect="1" noMove="1" noResize="1" noEditPoints="1" noAdjustHandles="1" noChangeArrowheads="1" noChangeShapeType="1" noTextEdit="1"/>
              </p:cNvSpPr>
              <p:nvPr/>
            </p:nvSpPr>
            <p:spPr>
              <a:xfrm>
                <a:off x="3908424" y="5228030"/>
                <a:ext cx="481157"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3511C957-B973-4814-A101-EC327D407F71}"/>
                  </a:ext>
                </a:extLst>
              </p:cNvPr>
              <p:cNvSpPr/>
              <p:nvPr/>
            </p:nvSpPr>
            <p:spPr>
              <a:xfrm>
                <a:off x="4534131" y="5218818"/>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m:oMathPara>
                </a14:m>
                <a:endParaRPr lang="en-US" dirty="0"/>
              </a:p>
            </p:txBody>
          </p:sp>
        </mc:Choice>
        <mc:Fallback xmlns="">
          <p:sp>
            <p:nvSpPr>
              <p:cNvPr id="123" name="Rectangle 122">
                <a:extLst>
                  <a:ext uri="{FF2B5EF4-FFF2-40B4-BE49-F238E27FC236}">
                    <a16:creationId xmlns:a16="http://schemas.microsoft.com/office/drawing/2014/main" id="{3511C957-B973-4814-A101-EC327D407F71}"/>
                  </a:ext>
                </a:extLst>
              </p:cNvPr>
              <p:cNvSpPr>
                <a:spLocks noRot="1" noChangeAspect="1" noMove="1" noResize="1" noEditPoints="1" noAdjustHandles="1" noChangeArrowheads="1" noChangeShapeType="1" noTextEdit="1"/>
              </p:cNvSpPr>
              <p:nvPr/>
            </p:nvSpPr>
            <p:spPr>
              <a:xfrm>
                <a:off x="4534131" y="5218818"/>
                <a:ext cx="481157" cy="369332"/>
              </a:xfrm>
              <a:prstGeom prst="rect">
                <a:avLst/>
              </a:prstGeom>
              <a:blipFill>
                <a:blip r:embed="rId28"/>
                <a:stretch>
                  <a:fillRect/>
                </a:stretch>
              </a:blipFill>
            </p:spPr>
            <p:txBody>
              <a:bodyPr/>
              <a:lstStyle/>
              <a:p>
                <a:r>
                  <a:rPr lang="en-US">
                    <a:noFill/>
                  </a:rPr>
                  <a:t> </a:t>
                </a:r>
              </a:p>
            </p:txBody>
          </p:sp>
        </mc:Fallback>
      </mc:AlternateContent>
      <p:cxnSp>
        <p:nvCxnSpPr>
          <p:cNvPr id="128" name="Straight Arrow Connector 127">
            <a:extLst>
              <a:ext uri="{FF2B5EF4-FFF2-40B4-BE49-F238E27FC236}">
                <a16:creationId xmlns:a16="http://schemas.microsoft.com/office/drawing/2014/main" id="{80260BC3-6AD0-4F85-9F07-7BED4E1C3A70}"/>
              </a:ext>
            </a:extLst>
          </p:cNvPr>
          <p:cNvCxnSpPr>
            <a:cxnSpLocks/>
          </p:cNvCxnSpPr>
          <p:nvPr/>
        </p:nvCxnSpPr>
        <p:spPr>
          <a:xfrm flipV="1">
            <a:off x="5520721" y="4896217"/>
            <a:ext cx="602096"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C7837981-13C6-46F3-A44C-817D7D4C38B4}"/>
              </a:ext>
            </a:extLst>
          </p:cNvPr>
          <p:cNvSpPr txBox="1"/>
          <p:nvPr/>
        </p:nvSpPr>
        <p:spPr>
          <a:xfrm>
            <a:off x="5789136" y="5185575"/>
            <a:ext cx="1524776" cy="369332"/>
          </a:xfrm>
          <a:prstGeom prst="rect">
            <a:avLst/>
          </a:prstGeom>
          <a:noFill/>
        </p:spPr>
        <p:txBody>
          <a:bodyPr wrap="none" rtlCol="0">
            <a:spAutoFit/>
          </a:bodyPr>
          <a:lstStyle/>
          <a:p>
            <a:r>
              <a:rPr lang="en-US" dirty="0"/>
              <a:t>3 dim (R, G, B)</a:t>
            </a:r>
          </a:p>
        </p:txBody>
      </p:sp>
      <p:pic>
        <p:nvPicPr>
          <p:cNvPr id="132" name="Picture 131">
            <a:extLst>
              <a:ext uri="{FF2B5EF4-FFF2-40B4-BE49-F238E27FC236}">
                <a16:creationId xmlns:a16="http://schemas.microsoft.com/office/drawing/2014/main" id="{A8C824A3-9CCA-451D-AFDD-2204A58FC469}"/>
              </a:ext>
            </a:extLst>
          </p:cNvPr>
          <p:cNvPicPr>
            <a:picLocks noChangeAspect="1"/>
          </p:cNvPicPr>
          <p:nvPr/>
        </p:nvPicPr>
        <p:blipFill>
          <a:blip r:embed="rId2"/>
          <a:stretch>
            <a:fillRect/>
          </a:stretch>
        </p:blipFill>
        <p:spPr>
          <a:xfrm>
            <a:off x="8236941" y="4396493"/>
            <a:ext cx="2362200" cy="314325"/>
          </a:xfrm>
          <a:prstGeom prst="rect">
            <a:avLst/>
          </a:prstGeom>
        </p:spPr>
      </p:pic>
      <p:pic>
        <p:nvPicPr>
          <p:cNvPr id="133" name="Picture 132">
            <a:extLst>
              <a:ext uri="{FF2B5EF4-FFF2-40B4-BE49-F238E27FC236}">
                <a16:creationId xmlns:a16="http://schemas.microsoft.com/office/drawing/2014/main" id="{11582C04-8D49-4EA4-BB20-E012E05C2469}"/>
              </a:ext>
            </a:extLst>
          </p:cNvPr>
          <p:cNvPicPr>
            <a:picLocks noChangeAspect="1"/>
          </p:cNvPicPr>
          <p:nvPr/>
        </p:nvPicPr>
        <p:blipFill>
          <a:blip r:embed="rId5"/>
          <a:stretch>
            <a:fillRect/>
          </a:stretch>
        </p:blipFill>
        <p:spPr>
          <a:xfrm>
            <a:off x="8084541" y="4633726"/>
            <a:ext cx="2362200" cy="314325"/>
          </a:xfrm>
          <a:prstGeom prst="rect">
            <a:avLst/>
          </a:prstGeom>
        </p:spPr>
      </p:pic>
      <p:pic>
        <p:nvPicPr>
          <p:cNvPr id="134" name="Picture 133">
            <a:extLst>
              <a:ext uri="{FF2B5EF4-FFF2-40B4-BE49-F238E27FC236}">
                <a16:creationId xmlns:a16="http://schemas.microsoft.com/office/drawing/2014/main" id="{16EA463B-1AA8-482E-AE68-B3CF0389DC36}"/>
              </a:ext>
            </a:extLst>
          </p:cNvPr>
          <p:cNvPicPr>
            <a:picLocks noChangeAspect="1"/>
          </p:cNvPicPr>
          <p:nvPr/>
        </p:nvPicPr>
        <p:blipFill>
          <a:blip r:embed="rId5"/>
          <a:stretch>
            <a:fillRect/>
          </a:stretch>
        </p:blipFill>
        <p:spPr>
          <a:xfrm>
            <a:off x="7661957" y="5298156"/>
            <a:ext cx="2362200" cy="314325"/>
          </a:xfrm>
          <a:prstGeom prst="rect">
            <a:avLst/>
          </a:prstGeom>
        </p:spPr>
      </p:pic>
      <p:sp>
        <p:nvSpPr>
          <p:cNvPr id="135" name="TextBox 134">
            <a:extLst>
              <a:ext uri="{FF2B5EF4-FFF2-40B4-BE49-F238E27FC236}">
                <a16:creationId xmlns:a16="http://schemas.microsoft.com/office/drawing/2014/main" id="{6FE5C9EF-C0EC-40BB-B1B8-73EF3885221D}"/>
              </a:ext>
            </a:extLst>
          </p:cNvPr>
          <p:cNvSpPr txBox="1"/>
          <p:nvPr/>
        </p:nvSpPr>
        <p:spPr>
          <a:xfrm>
            <a:off x="8766857" y="4661935"/>
            <a:ext cx="327334" cy="769441"/>
          </a:xfrm>
          <a:prstGeom prst="rect">
            <a:avLst/>
          </a:prstGeom>
          <a:noFill/>
        </p:spPr>
        <p:txBody>
          <a:bodyPr wrap="none" rtlCol="0">
            <a:spAutoFit/>
          </a:bodyPr>
          <a:lstStyle/>
          <a:p>
            <a:r>
              <a:rPr lang="en-US" sz="4400" dirty="0"/>
              <a:t>.</a:t>
            </a:r>
          </a:p>
        </p:txBody>
      </p:sp>
      <p:sp>
        <p:nvSpPr>
          <p:cNvPr id="136" name="TextBox 135">
            <a:extLst>
              <a:ext uri="{FF2B5EF4-FFF2-40B4-BE49-F238E27FC236}">
                <a16:creationId xmlns:a16="http://schemas.microsoft.com/office/drawing/2014/main" id="{2372716C-CA2F-47A5-9B95-4A0ABBAD3D9B}"/>
              </a:ext>
            </a:extLst>
          </p:cNvPr>
          <p:cNvSpPr txBox="1"/>
          <p:nvPr/>
        </p:nvSpPr>
        <p:spPr>
          <a:xfrm>
            <a:off x="8881157" y="4563331"/>
            <a:ext cx="327334" cy="769441"/>
          </a:xfrm>
          <a:prstGeom prst="rect">
            <a:avLst/>
          </a:prstGeom>
          <a:noFill/>
        </p:spPr>
        <p:txBody>
          <a:bodyPr wrap="none" rtlCol="0">
            <a:spAutoFit/>
          </a:bodyPr>
          <a:lstStyle/>
          <a:p>
            <a:r>
              <a:rPr lang="en-US" sz="4400" dirty="0"/>
              <a:t>.</a:t>
            </a:r>
          </a:p>
        </p:txBody>
      </p:sp>
      <p:sp>
        <p:nvSpPr>
          <p:cNvPr id="137" name="TextBox 136">
            <a:extLst>
              <a:ext uri="{FF2B5EF4-FFF2-40B4-BE49-F238E27FC236}">
                <a16:creationId xmlns:a16="http://schemas.microsoft.com/office/drawing/2014/main" id="{343ED5E4-210E-4537-9AE0-F9F652E5A692}"/>
              </a:ext>
            </a:extLst>
          </p:cNvPr>
          <p:cNvSpPr txBox="1"/>
          <p:nvPr/>
        </p:nvSpPr>
        <p:spPr>
          <a:xfrm>
            <a:off x="8995457" y="4479413"/>
            <a:ext cx="327334" cy="769441"/>
          </a:xfrm>
          <a:prstGeom prst="rect">
            <a:avLst/>
          </a:prstGeom>
          <a:noFill/>
        </p:spPr>
        <p:txBody>
          <a:bodyPr wrap="none" rtlCol="0">
            <a:spAutoFit/>
          </a:bodyPr>
          <a:lstStyle/>
          <a:p>
            <a:r>
              <a:rPr lang="en-US" sz="4400" dirty="0"/>
              <a:t>.</a:t>
            </a:r>
          </a:p>
        </p:txBody>
      </p:sp>
      <p:cxnSp>
        <p:nvCxnSpPr>
          <p:cNvPr id="138" name="Straight Arrow Connector 137">
            <a:extLst>
              <a:ext uri="{FF2B5EF4-FFF2-40B4-BE49-F238E27FC236}">
                <a16:creationId xmlns:a16="http://schemas.microsoft.com/office/drawing/2014/main" id="{D24CFB2F-07D9-4662-8F29-C8DA57F316C2}"/>
              </a:ext>
            </a:extLst>
          </p:cNvPr>
          <p:cNvCxnSpPr>
            <a:cxnSpLocks/>
          </p:cNvCxnSpPr>
          <p:nvPr/>
        </p:nvCxnSpPr>
        <p:spPr>
          <a:xfrm flipV="1">
            <a:off x="9982270" y="4553656"/>
            <a:ext cx="805562" cy="1113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3170FDA-BF74-4B53-9529-F4BAB05CC700}"/>
              </a:ext>
            </a:extLst>
          </p:cNvPr>
          <p:cNvSpPr txBox="1"/>
          <p:nvPr/>
        </p:nvSpPr>
        <p:spPr>
          <a:xfrm>
            <a:off x="10507177" y="4852057"/>
            <a:ext cx="1533625" cy="738664"/>
          </a:xfrm>
          <a:prstGeom prst="rect">
            <a:avLst/>
          </a:prstGeom>
          <a:noFill/>
        </p:spPr>
        <p:txBody>
          <a:bodyPr wrap="none" rtlCol="0">
            <a:spAutoFit/>
          </a:bodyPr>
          <a:lstStyle/>
          <a:p>
            <a:r>
              <a:rPr lang="en-US" sz="1400" dirty="0"/>
              <a:t>N dim</a:t>
            </a:r>
          </a:p>
          <a:p>
            <a:r>
              <a:rPr lang="en-US" sz="1400" dirty="0"/>
              <a:t>(sensor values or </a:t>
            </a:r>
          </a:p>
          <a:p>
            <a:r>
              <a:rPr lang="en-US" sz="1400" dirty="0"/>
              <a:t>categorical values)</a:t>
            </a:r>
          </a:p>
        </p:txBody>
      </p:sp>
      <p:cxnSp>
        <p:nvCxnSpPr>
          <p:cNvPr id="140" name="Straight Arrow Connector 139">
            <a:extLst>
              <a:ext uri="{FF2B5EF4-FFF2-40B4-BE49-F238E27FC236}">
                <a16:creationId xmlns:a16="http://schemas.microsoft.com/office/drawing/2014/main" id="{2D82445F-444D-499B-A04B-1628A12245AD}"/>
              </a:ext>
            </a:extLst>
          </p:cNvPr>
          <p:cNvCxnSpPr>
            <a:cxnSpLocks/>
          </p:cNvCxnSpPr>
          <p:nvPr/>
        </p:nvCxnSpPr>
        <p:spPr>
          <a:xfrm>
            <a:off x="7661957" y="5841117"/>
            <a:ext cx="2362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8F4738E7-EFC7-4703-A67A-9C79713C7105}"/>
              </a:ext>
            </a:extLst>
          </p:cNvPr>
          <p:cNvSpPr txBox="1"/>
          <p:nvPr/>
        </p:nvSpPr>
        <p:spPr>
          <a:xfrm>
            <a:off x="7664305" y="5885088"/>
            <a:ext cx="2417073" cy="646331"/>
          </a:xfrm>
          <a:prstGeom prst="rect">
            <a:avLst/>
          </a:prstGeom>
          <a:noFill/>
        </p:spPr>
        <p:txBody>
          <a:bodyPr wrap="none" rtlCol="0">
            <a:spAutoFit/>
          </a:bodyPr>
          <a:lstStyle/>
          <a:p>
            <a:pPr algn="ctr"/>
            <a:r>
              <a:rPr lang="en-US" dirty="0"/>
              <a:t>Sequence length = 8</a:t>
            </a:r>
          </a:p>
          <a:p>
            <a:pPr algn="ctr"/>
            <a:r>
              <a:rPr lang="en-US" dirty="0"/>
              <a:t>8 timestamped samples</a:t>
            </a:r>
          </a:p>
        </p:txBody>
      </p:sp>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B9373076-5A80-4719-847C-3A9B05E60F63}"/>
                  </a:ext>
                </a:extLst>
              </p:cNvPr>
              <p:cNvSpPr/>
              <p:nvPr/>
            </p:nvSpPr>
            <p:spPr>
              <a:xfrm>
                <a:off x="7569887" y="5248854"/>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42" name="Rectangle 141">
                <a:extLst>
                  <a:ext uri="{FF2B5EF4-FFF2-40B4-BE49-F238E27FC236}">
                    <a16:creationId xmlns:a16="http://schemas.microsoft.com/office/drawing/2014/main" id="{B9373076-5A80-4719-847C-3A9B05E60F63}"/>
                  </a:ext>
                </a:extLst>
              </p:cNvPr>
              <p:cNvSpPr>
                <a:spLocks noRot="1" noChangeAspect="1" noMove="1" noResize="1" noEditPoints="1" noAdjustHandles="1" noChangeArrowheads="1" noChangeShapeType="1" noTextEdit="1"/>
              </p:cNvSpPr>
              <p:nvPr/>
            </p:nvSpPr>
            <p:spPr>
              <a:xfrm>
                <a:off x="7569887" y="5248854"/>
                <a:ext cx="460767" cy="369332"/>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46C404A5-9FC9-41F4-B819-29248F0A72C8}"/>
                  </a:ext>
                </a:extLst>
              </p:cNvPr>
              <p:cNvSpPr/>
              <p:nvPr/>
            </p:nvSpPr>
            <p:spPr>
              <a:xfrm>
                <a:off x="7790075" y="5250593"/>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43" name="Rectangle 142">
                <a:extLst>
                  <a:ext uri="{FF2B5EF4-FFF2-40B4-BE49-F238E27FC236}">
                    <a16:creationId xmlns:a16="http://schemas.microsoft.com/office/drawing/2014/main" id="{46C404A5-9FC9-41F4-B819-29248F0A72C8}"/>
                  </a:ext>
                </a:extLst>
              </p:cNvPr>
              <p:cNvSpPr>
                <a:spLocks noRot="1" noChangeAspect="1" noMove="1" noResize="1" noEditPoints="1" noAdjustHandles="1" noChangeArrowheads="1" noChangeShapeType="1" noTextEdit="1"/>
              </p:cNvSpPr>
              <p:nvPr/>
            </p:nvSpPr>
            <p:spPr>
              <a:xfrm>
                <a:off x="7790075" y="5250593"/>
                <a:ext cx="481157" cy="369332"/>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a:extLst>
                  <a:ext uri="{FF2B5EF4-FFF2-40B4-BE49-F238E27FC236}">
                    <a16:creationId xmlns:a16="http://schemas.microsoft.com/office/drawing/2014/main" id="{F66D9B71-4C4A-48FC-8D3B-3708A27D26AE}"/>
                  </a:ext>
                </a:extLst>
              </p:cNvPr>
              <p:cNvSpPr/>
              <p:nvPr/>
            </p:nvSpPr>
            <p:spPr>
              <a:xfrm>
                <a:off x="8064296" y="5250593"/>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44" name="Rectangle 143">
                <a:extLst>
                  <a:ext uri="{FF2B5EF4-FFF2-40B4-BE49-F238E27FC236}">
                    <a16:creationId xmlns:a16="http://schemas.microsoft.com/office/drawing/2014/main" id="{F66D9B71-4C4A-48FC-8D3B-3708A27D26AE}"/>
                  </a:ext>
                </a:extLst>
              </p:cNvPr>
              <p:cNvSpPr>
                <a:spLocks noRot="1" noChangeAspect="1" noMove="1" noResize="1" noEditPoints="1" noAdjustHandles="1" noChangeArrowheads="1" noChangeShapeType="1" noTextEdit="1"/>
              </p:cNvSpPr>
              <p:nvPr/>
            </p:nvSpPr>
            <p:spPr>
              <a:xfrm>
                <a:off x="8064296" y="5250593"/>
                <a:ext cx="481157" cy="369332"/>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Rectangle 144">
                <a:extLst>
                  <a:ext uri="{FF2B5EF4-FFF2-40B4-BE49-F238E27FC236}">
                    <a16:creationId xmlns:a16="http://schemas.microsoft.com/office/drawing/2014/main" id="{F9682040-E28B-48AC-94D4-C22F3BA21069}"/>
                  </a:ext>
                </a:extLst>
              </p:cNvPr>
              <p:cNvSpPr/>
              <p:nvPr/>
            </p:nvSpPr>
            <p:spPr>
              <a:xfrm>
                <a:off x="8361483" y="5265134"/>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US" dirty="0"/>
              </a:p>
            </p:txBody>
          </p:sp>
        </mc:Choice>
        <mc:Fallback xmlns="">
          <p:sp>
            <p:nvSpPr>
              <p:cNvPr id="145" name="Rectangle 144">
                <a:extLst>
                  <a:ext uri="{FF2B5EF4-FFF2-40B4-BE49-F238E27FC236}">
                    <a16:creationId xmlns:a16="http://schemas.microsoft.com/office/drawing/2014/main" id="{F9682040-E28B-48AC-94D4-C22F3BA21069}"/>
                  </a:ext>
                </a:extLst>
              </p:cNvPr>
              <p:cNvSpPr>
                <a:spLocks noRot="1" noChangeAspect="1" noMove="1" noResize="1" noEditPoints="1" noAdjustHandles="1" noChangeArrowheads="1" noChangeShapeType="1" noTextEdit="1"/>
              </p:cNvSpPr>
              <p:nvPr/>
            </p:nvSpPr>
            <p:spPr>
              <a:xfrm>
                <a:off x="8361483" y="5265134"/>
                <a:ext cx="481157" cy="369332"/>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Rectangle 145">
                <a:extLst>
                  <a:ext uri="{FF2B5EF4-FFF2-40B4-BE49-F238E27FC236}">
                    <a16:creationId xmlns:a16="http://schemas.microsoft.com/office/drawing/2014/main" id="{5247991D-0AC4-44FB-B70E-E2410A29DD84}"/>
                  </a:ext>
                </a:extLst>
              </p:cNvPr>
              <p:cNvSpPr/>
              <p:nvPr/>
            </p:nvSpPr>
            <p:spPr>
              <a:xfrm>
                <a:off x="8658670" y="524671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m:oMathPara>
                </a14:m>
                <a:endParaRPr lang="en-US" dirty="0"/>
              </a:p>
            </p:txBody>
          </p:sp>
        </mc:Choice>
        <mc:Fallback xmlns="">
          <p:sp>
            <p:nvSpPr>
              <p:cNvPr id="146" name="Rectangle 145">
                <a:extLst>
                  <a:ext uri="{FF2B5EF4-FFF2-40B4-BE49-F238E27FC236}">
                    <a16:creationId xmlns:a16="http://schemas.microsoft.com/office/drawing/2014/main" id="{5247991D-0AC4-44FB-B70E-E2410A29DD84}"/>
                  </a:ext>
                </a:extLst>
              </p:cNvPr>
              <p:cNvSpPr>
                <a:spLocks noRot="1" noChangeAspect="1" noMove="1" noResize="1" noEditPoints="1" noAdjustHandles="1" noChangeArrowheads="1" noChangeShapeType="1" noTextEdit="1"/>
              </p:cNvSpPr>
              <p:nvPr/>
            </p:nvSpPr>
            <p:spPr>
              <a:xfrm>
                <a:off x="8658670" y="5246710"/>
                <a:ext cx="481157"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8EB3D831-0E2A-43E6-903C-ADB058368AAA}"/>
                  </a:ext>
                </a:extLst>
              </p:cNvPr>
              <p:cNvSpPr/>
              <p:nvPr/>
            </p:nvSpPr>
            <p:spPr>
              <a:xfrm>
                <a:off x="8987190" y="5255922"/>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oMath>
                  </m:oMathPara>
                </a14:m>
                <a:endParaRPr lang="en-US" dirty="0"/>
              </a:p>
            </p:txBody>
          </p:sp>
        </mc:Choice>
        <mc:Fallback xmlns="">
          <p:sp>
            <p:nvSpPr>
              <p:cNvPr id="147" name="Rectangle 146">
                <a:extLst>
                  <a:ext uri="{FF2B5EF4-FFF2-40B4-BE49-F238E27FC236}">
                    <a16:creationId xmlns:a16="http://schemas.microsoft.com/office/drawing/2014/main" id="{8EB3D831-0E2A-43E6-903C-ADB058368AAA}"/>
                  </a:ext>
                </a:extLst>
              </p:cNvPr>
              <p:cNvSpPr>
                <a:spLocks noRot="1" noChangeAspect="1" noMove="1" noResize="1" noEditPoints="1" noAdjustHandles="1" noChangeArrowheads="1" noChangeShapeType="1" noTextEdit="1"/>
              </p:cNvSpPr>
              <p:nvPr/>
            </p:nvSpPr>
            <p:spPr>
              <a:xfrm>
                <a:off x="8987190" y="5255922"/>
                <a:ext cx="481157" cy="369332"/>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07D428DF-51D3-4AA8-8582-6DE7ACDA55C0}"/>
                  </a:ext>
                </a:extLst>
              </p:cNvPr>
              <p:cNvSpPr/>
              <p:nvPr/>
            </p:nvSpPr>
            <p:spPr>
              <a:xfrm>
                <a:off x="9286686" y="524493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7</m:t>
                          </m:r>
                        </m:sub>
                      </m:sSub>
                    </m:oMath>
                  </m:oMathPara>
                </a14:m>
                <a:endParaRPr lang="en-US" dirty="0"/>
              </a:p>
            </p:txBody>
          </p:sp>
        </mc:Choice>
        <mc:Fallback xmlns="">
          <p:sp>
            <p:nvSpPr>
              <p:cNvPr id="148" name="Rectangle 147">
                <a:extLst>
                  <a:ext uri="{FF2B5EF4-FFF2-40B4-BE49-F238E27FC236}">
                    <a16:creationId xmlns:a16="http://schemas.microsoft.com/office/drawing/2014/main" id="{07D428DF-51D3-4AA8-8582-6DE7ACDA55C0}"/>
                  </a:ext>
                </a:extLst>
              </p:cNvPr>
              <p:cNvSpPr>
                <a:spLocks noRot="1" noChangeAspect="1" noMove="1" noResize="1" noEditPoints="1" noAdjustHandles="1" noChangeArrowheads="1" noChangeShapeType="1" noTextEdit="1"/>
              </p:cNvSpPr>
              <p:nvPr/>
            </p:nvSpPr>
            <p:spPr>
              <a:xfrm>
                <a:off x="9286686" y="5244930"/>
                <a:ext cx="481157" cy="369332"/>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26518FD9-CF8A-4E75-A8B8-7AE0E7328371}"/>
                  </a:ext>
                </a:extLst>
              </p:cNvPr>
              <p:cNvSpPr/>
              <p:nvPr/>
            </p:nvSpPr>
            <p:spPr>
              <a:xfrm>
                <a:off x="9582634" y="5246259"/>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8</m:t>
                          </m:r>
                        </m:sub>
                      </m:sSub>
                    </m:oMath>
                  </m:oMathPara>
                </a14:m>
                <a:endParaRPr lang="en-US" dirty="0"/>
              </a:p>
            </p:txBody>
          </p:sp>
        </mc:Choice>
        <mc:Fallback xmlns="">
          <p:sp>
            <p:nvSpPr>
              <p:cNvPr id="149" name="Rectangle 148">
                <a:extLst>
                  <a:ext uri="{FF2B5EF4-FFF2-40B4-BE49-F238E27FC236}">
                    <a16:creationId xmlns:a16="http://schemas.microsoft.com/office/drawing/2014/main" id="{26518FD9-CF8A-4E75-A8B8-7AE0E7328371}"/>
                  </a:ext>
                </a:extLst>
              </p:cNvPr>
              <p:cNvSpPr>
                <a:spLocks noRot="1" noChangeAspect="1" noMove="1" noResize="1" noEditPoints="1" noAdjustHandles="1" noChangeArrowheads="1" noChangeShapeType="1" noTextEdit="1"/>
              </p:cNvSpPr>
              <p:nvPr/>
            </p:nvSpPr>
            <p:spPr>
              <a:xfrm>
                <a:off x="9582634" y="5246259"/>
                <a:ext cx="481157" cy="369332"/>
              </a:xfrm>
              <a:prstGeom prst="rect">
                <a:avLst/>
              </a:prstGeom>
              <a:blipFill>
                <a:blip r:embed="rId36"/>
                <a:stretch>
                  <a:fillRect/>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DF5E9FE2-1DD7-46C0-83E2-3FFBDEBEE835}"/>
              </a:ext>
            </a:extLst>
          </p:cNvPr>
          <p:cNvSpPr txBox="1"/>
          <p:nvPr/>
        </p:nvSpPr>
        <p:spPr>
          <a:xfrm>
            <a:off x="7469273" y="4017039"/>
            <a:ext cx="2542556" cy="338554"/>
          </a:xfrm>
          <a:prstGeom prst="rect">
            <a:avLst/>
          </a:prstGeom>
          <a:noFill/>
        </p:spPr>
        <p:txBody>
          <a:bodyPr wrap="none" rtlCol="0">
            <a:spAutoFit/>
          </a:bodyPr>
          <a:lstStyle/>
          <a:p>
            <a:r>
              <a:rPr lang="en-US" sz="1600" dirty="0"/>
              <a:t>Example 3 : Time series data</a:t>
            </a:r>
          </a:p>
        </p:txBody>
      </p:sp>
      <mc:AlternateContent xmlns:mc="http://schemas.openxmlformats.org/markup-compatibility/2006" xmlns:a14="http://schemas.microsoft.com/office/drawing/2010/main">
        <mc:Choice Requires="a14">
          <p:sp>
            <p:nvSpPr>
              <p:cNvPr id="151" name="Rectangle 150">
                <a:extLst>
                  <a:ext uri="{FF2B5EF4-FFF2-40B4-BE49-F238E27FC236}">
                    <a16:creationId xmlns:a16="http://schemas.microsoft.com/office/drawing/2014/main" id="{A56C92AC-210B-4DC7-9C32-3BD5A3F7FEC5}"/>
                  </a:ext>
                </a:extLst>
              </p:cNvPr>
              <p:cNvSpPr/>
              <p:nvPr/>
            </p:nvSpPr>
            <p:spPr>
              <a:xfrm>
                <a:off x="1515852" y="520503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m:oMathPara>
                </a14:m>
                <a:endParaRPr lang="en-US" dirty="0"/>
              </a:p>
            </p:txBody>
          </p:sp>
        </mc:Choice>
        <mc:Fallback xmlns="">
          <p:sp>
            <p:nvSpPr>
              <p:cNvPr id="151" name="Rectangle 150">
                <a:extLst>
                  <a:ext uri="{FF2B5EF4-FFF2-40B4-BE49-F238E27FC236}">
                    <a16:creationId xmlns:a16="http://schemas.microsoft.com/office/drawing/2014/main" id="{A56C92AC-210B-4DC7-9C32-3BD5A3F7FEC5}"/>
                  </a:ext>
                </a:extLst>
              </p:cNvPr>
              <p:cNvSpPr>
                <a:spLocks noRot="1" noChangeAspect="1" noMove="1" noResize="1" noEditPoints="1" noAdjustHandles="1" noChangeArrowheads="1" noChangeShapeType="1" noTextEdit="1"/>
              </p:cNvSpPr>
              <p:nvPr/>
            </p:nvSpPr>
            <p:spPr>
              <a:xfrm>
                <a:off x="1515852" y="5205030"/>
                <a:ext cx="481157" cy="369332"/>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8DD76401-6BB6-4809-B119-B76DA721099C}"/>
                  </a:ext>
                </a:extLst>
              </p:cNvPr>
              <p:cNvSpPr/>
              <p:nvPr/>
            </p:nvSpPr>
            <p:spPr>
              <a:xfrm>
                <a:off x="2114501" y="5225738"/>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7</m:t>
                          </m:r>
                        </m:sub>
                      </m:sSub>
                    </m:oMath>
                  </m:oMathPara>
                </a14:m>
                <a:endParaRPr lang="en-US" dirty="0"/>
              </a:p>
            </p:txBody>
          </p:sp>
        </mc:Choice>
        <mc:Fallback xmlns="">
          <p:sp>
            <p:nvSpPr>
              <p:cNvPr id="152" name="Rectangle 151">
                <a:extLst>
                  <a:ext uri="{FF2B5EF4-FFF2-40B4-BE49-F238E27FC236}">
                    <a16:creationId xmlns:a16="http://schemas.microsoft.com/office/drawing/2014/main" id="{8DD76401-6BB6-4809-B119-B76DA721099C}"/>
                  </a:ext>
                </a:extLst>
              </p:cNvPr>
              <p:cNvSpPr>
                <a:spLocks noRot="1" noChangeAspect="1" noMove="1" noResize="1" noEditPoints="1" noAdjustHandles="1" noChangeArrowheads="1" noChangeShapeType="1" noTextEdit="1"/>
              </p:cNvSpPr>
              <p:nvPr/>
            </p:nvSpPr>
            <p:spPr>
              <a:xfrm>
                <a:off x="2114501" y="5225738"/>
                <a:ext cx="481157" cy="369332"/>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41C8885B-FBB1-48E4-9FA4-2FD086AC5945}"/>
                  </a:ext>
                </a:extLst>
              </p:cNvPr>
              <p:cNvSpPr/>
              <p:nvPr/>
            </p:nvSpPr>
            <p:spPr>
              <a:xfrm>
                <a:off x="2410449" y="5204674"/>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8</m:t>
                          </m:r>
                        </m:sub>
                      </m:sSub>
                    </m:oMath>
                  </m:oMathPara>
                </a14:m>
                <a:endParaRPr lang="en-US" dirty="0"/>
              </a:p>
            </p:txBody>
          </p:sp>
        </mc:Choice>
        <mc:Fallback xmlns="">
          <p:sp>
            <p:nvSpPr>
              <p:cNvPr id="153" name="Rectangle 152">
                <a:extLst>
                  <a:ext uri="{FF2B5EF4-FFF2-40B4-BE49-F238E27FC236}">
                    <a16:creationId xmlns:a16="http://schemas.microsoft.com/office/drawing/2014/main" id="{41C8885B-FBB1-48E4-9FA4-2FD086AC5945}"/>
                  </a:ext>
                </a:extLst>
              </p:cNvPr>
              <p:cNvSpPr>
                <a:spLocks noRot="1" noChangeAspect="1" noMove="1" noResize="1" noEditPoints="1" noAdjustHandles="1" noChangeArrowheads="1" noChangeShapeType="1" noTextEdit="1"/>
              </p:cNvSpPr>
              <p:nvPr/>
            </p:nvSpPr>
            <p:spPr>
              <a:xfrm>
                <a:off x="2410449" y="5204674"/>
                <a:ext cx="481157" cy="369332"/>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D92173B3-421B-45A1-A5FD-6F467DCD9414}"/>
                  </a:ext>
                </a:extLst>
              </p:cNvPr>
              <p:cNvSpPr/>
              <p:nvPr/>
            </p:nvSpPr>
            <p:spPr>
              <a:xfrm>
                <a:off x="5133283" y="5218818"/>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8</m:t>
                          </m:r>
                        </m:sub>
                      </m:sSub>
                    </m:oMath>
                  </m:oMathPara>
                </a14:m>
                <a:endParaRPr lang="en-US" dirty="0"/>
              </a:p>
            </p:txBody>
          </p:sp>
        </mc:Choice>
        <mc:Fallback xmlns="">
          <p:sp>
            <p:nvSpPr>
              <p:cNvPr id="154" name="Rectangle 153">
                <a:extLst>
                  <a:ext uri="{FF2B5EF4-FFF2-40B4-BE49-F238E27FC236}">
                    <a16:creationId xmlns:a16="http://schemas.microsoft.com/office/drawing/2014/main" id="{D92173B3-421B-45A1-A5FD-6F467DCD9414}"/>
                  </a:ext>
                </a:extLst>
              </p:cNvPr>
              <p:cNvSpPr>
                <a:spLocks noRot="1" noChangeAspect="1" noMove="1" noResize="1" noEditPoints="1" noAdjustHandles="1" noChangeArrowheads="1" noChangeShapeType="1" noTextEdit="1"/>
              </p:cNvSpPr>
              <p:nvPr/>
            </p:nvSpPr>
            <p:spPr>
              <a:xfrm>
                <a:off x="5133283" y="5218818"/>
                <a:ext cx="481157" cy="369332"/>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E6694CD4-7D80-4706-8954-0785057C8A04}"/>
                  </a:ext>
                </a:extLst>
              </p:cNvPr>
              <p:cNvSpPr/>
              <p:nvPr/>
            </p:nvSpPr>
            <p:spPr>
              <a:xfrm>
                <a:off x="4838931" y="5217445"/>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7</m:t>
                          </m:r>
                        </m:sub>
                      </m:sSub>
                    </m:oMath>
                  </m:oMathPara>
                </a14:m>
                <a:endParaRPr lang="en-US" dirty="0"/>
              </a:p>
            </p:txBody>
          </p:sp>
        </mc:Choice>
        <mc:Fallback xmlns="">
          <p:sp>
            <p:nvSpPr>
              <p:cNvPr id="155" name="Rectangle 154">
                <a:extLst>
                  <a:ext uri="{FF2B5EF4-FFF2-40B4-BE49-F238E27FC236}">
                    <a16:creationId xmlns:a16="http://schemas.microsoft.com/office/drawing/2014/main" id="{E6694CD4-7D80-4706-8954-0785057C8A04}"/>
                  </a:ext>
                </a:extLst>
              </p:cNvPr>
              <p:cNvSpPr>
                <a:spLocks noRot="1" noChangeAspect="1" noMove="1" noResize="1" noEditPoints="1" noAdjustHandles="1" noChangeArrowheads="1" noChangeShapeType="1" noTextEdit="1"/>
              </p:cNvSpPr>
              <p:nvPr/>
            </p:nvSpPr>
            <p:spPr>
              <a:xfrm>
                <a:off x="4838931" y="5217445"/>
                <a:ext cx="481157" cy="369332"/>
              </a:xfrm>
              <a:prstGeom prst="rect">
                <a:avLst/>
              </a:prstGeom>
              <a:blipFill>
                <a:blip r:embed="rId4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a:extLst>
                  <a:ext uri="{FF2B5EF4-FFF2-40B4-BE49-F238E27FC236}">
                    <a16:creationId xmlns:a16="http://schemas.microsoft.com/office/drawing/2014/main" id="{E46828B3-CF43-4467-BDA3-F83A6FFDF486}"/>
                  </a:ext>
                </a:extLst>
              </p:cNvPr>
              <p:cNvSpPr/>
              <p:nvPr/>
            </p:nvSpPr>
            <p:spPr>
              <a:xfrm>
                <a:off x="4239253" y="5209807"/>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oMath>
                  </m:oMathPara>
                </a14:m>
                <a:endParaRPr lang="en-US" dirty="0"/>
              </a:p>
            </p:txBody>
          </p:sp>
        </mc:Choice>
        <mc:Fallback xmlns="">
          <p:sp>
            <p:nvSpPr>
              <p:cNvPr id="156" name="Rectangle 155">
                <a:extLst>
                  <a:ext uri="{FF2B5EF4-FFF2-40B4-BE49-F238E27FC236}">
                    <a16:creationId xmlns:a16="http://schemas.microsoft.com/office/drawing/2014/main" id="{E46828B3-CF43-4467-BDA3-F83A6FFDF486}"/>
                  </a:ext>
                </a:extLst>
              </p:cNvPr>
              <p:cNvSpPr>
                <a:spLocks noRot="1" noChangeAspect="1" noMove="1" noResize="1" noEditPoints="1" noAdjustHandles="1" noChangeArrowheads="1" noChangeShapeType="1" noTextEdit="1"/>
              </p:cNvSpPr>
              <p:nvPr/>
            </p:nvSpPr>
            <p:spPr>
              <a:xfrm>
                <a:off x="4239253" y="5209807"/>
                <a:ext cx="481157" cy="369332"/>
              </a:xfrm>
              <a:prstGeom prst="rect">
                <a:avLst/>
              </a:prstGeom>
              <a:blipFill>
                <a:blip r:embed="rId42"/>
                <a:stretch>
                  <a:fillRect/>
                </a:stretch>
              </a:blipFill>
            </p:spPr>
            <p:txBody>
              <a:bodyPr/>
              <a:lstStyle/>
              <a:p>
                <a:r>
                  <a:rPr lang="en-US">
                    <a:noFill/>
                  </a:rPr>
                  <a:t> </a:t>
                </a:r>
              </a:p>
            </p:txBody>
          </p:sp>
        </mc:Fallback>
      </mc:AlternateContent>
      <p:sp>
        <p:nvSpPr>
          <p:cNvPr id="157" name="TextBox 156">
            <a:extLst>
              <a:ext uri="{FF2B5EF4-FFF2-40B4-BE49-F238E27FC236}">
                <a16:creationId xmlns:a16="http://schemas.microsoft.com/office/drawing/2014/main" id="{5A182A57-C1D1-42DF-B2B9-C8BA8DFA7105}"/>
              </a:ext>
            </a:extLst>
          </p:cNvPr>
          <p:cNvSpPr txBox="1"/>
          <p:nvPr/>
        </p:nvSpPr>
        <p:spPr>
          <a:xfrm>
            <a:off x="3278329" y="5885215"/>
            <a:ext cx="2085571" cy="646331"/>
          </a:xfrm>
          <a:prstGeom prst="rect">
            <a:avLst/>
          </a:prstGeom>
          <a:noFill/>
        </p:spPr>
        <p:txBody>
          <a:bodyPr wrap="none" rtlCol="0">
            <a:spAutoFit/>
          </a:bodyPr>
          <a:lstStyle/>
          <a:p>
            <a:pPr algn="ctr"/>
            <a:r>
              <a:rPr lang="en-US" dirty="0"/>
              <a:t>Sequence length = 8</a:t>
            </a:r>
          </a:p>
          <a:p>
            <a:pPr algn="ctr"/>
            <a:r>
              <a:rPr lang="en-US" dirty="0"/>
              <a:t>(8 pixels) </a:t>
            </a:r>
          </a:p>
        </p:txBody>
      </p:sp>
      <p:sp>
        <p:nvSpPr>
          <p:cNvPr id="159" name="Rectangle 158">
            <a:extLst>
              <a:ext uri="{FF2B5EF4-FFF2-40B4-BE49-F238E27FC236}">
                <a16:creationId xmlns:a16="http://schemas.microsoft.com/office/drawing/2014/main" id="{3ED70F83-6AC3-4D7D-B5DF-7EE3CE03B292}"/>
              </a:ext>
            </a:extLst>
          </p:cNvPr>
          <p:cNvSpPr/>
          <p:nvPr/>
        </p:nvSpPr>
        <p:spPr>
          <a:xfrm>
            <a:off x="7404644" y="3964122"/>
            <a:ext cx="4545609" cy="2523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413CA4A3-2201-4167-B98F-8B4BD202EE1A}"/>
              </a:ext>
            </a:extLst>
          </p:cNvPr>
          <p:cNvSpPr/>
          <p:nvPr/>
        </p:nvSpPr>
        <p:spPr>
          <a:xfrm>
            <a:off x="3165827" y="3975122"/>
            <a:ext cx="4124517" cy="2523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CF3DDCB9-5C1B-4EF1-8F5D-04F5B24F7CC8}"/>
              </a:ext>
            </a:extLst>
          </p:cNvPr>
          <p:cNvSpPr txBox="1"/>
          <p:nvPr/>
        </p:nvSpPr>
        <p:spPr>
          <a:xfrm>
            <a:off x="3255598" y="4009929"/>
            <a:ext cx="2089675" cy="338554"/>
          </a:xfrm>
          <a:prstGeom prst="rect">
            <a:avLst/>
          </a:prstGeom>
          <a:noFill/>
        </p:spPr>
        <p:txBody>
          <a:bodyPr wrap="none" rtlCol="0">
            <a:spAutoFit/>
          </a:bodyPr>
          <a:lstStyle/>
          <a:p>
            <a:r>
              <a:rPr lang="en-US" sz="1600" dirty="0"/>
              <a:t>Example 2 : RGB image</a:t>
            </a:r>
          </a:p>
        </p:txBody>
      </p:sp>
      <p:sp>
        <p:nvSpPr>
          <p:cNvPr id="162" name="Rectangle 161">
            <a:extLst>
              <a:ext uri="{FF2B5EF4-FFF2-40B4-BE49-F238E27FC236}">
                <a16:creationId xmlns:a16="http://schemas.microsoft.com/office/drawing/2014/main" id="{FD2446BC-DE36-4633-8C6B-599B3CE47FA5}"/>
              </a:ext>
            </a:extLst>
          </p:cNvPr>
          <p:cNvSpPr/>
          <p:nvPr/>
        </p:nvSpPr>
        <p:spPr>
          <a:xfrm>
            <a:off x="407791" y="3971084"/>
            <a:ext cx="2549967" cy="2523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499E7C8C-0D40-4711-9A65-A340028DA20E}"/>
              </a:ext>
            </a:extLst>
          </p:cNvPr>
          <p:cNvSpPr txBox="1"/>
          <p:nvPr/>
        </p:nvSpPr>
        <p:spPr>
          <a:xfrm>
            <a:off x="407791" y="4015634"/>
            <a:ext cx="3118664" cy="338554"/>
          </a:xfrm>
          <a:prstGeom prst="rect">
            <a:avLst/>
          </a:prstGeom>
          <a:noFill/>
        </p:spPr>
        <p:txBody>
          <a:bodyPr wrap="square" rtlCol="0">
            <a:spAutoFit/>
          </a:bodyPr>
          <a:lstStyle/>
          <a:p>
            <a:r>
              <a:rPr lang="en-US" sz="1600" dirty="0"/>
              <a:t>Example 1 : Gray scale image</a:t>
            </a:r>
          </a:p>
        </p:txBody>
      </p:sp>
    </p:spTree>
    <p:extLst>
      <p:ext uri="{BB962C8B-B14F-4D97-AF65-F5344CB8AC3E}">
        <p14:creationId xmlns:p14="http://schemas.microsoft.com/office/powerpoint/2010/main" val="2985630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F8B6-0AC2-4B0F-9DC1-06C3538D473B}"/>
              </a:ext>
            </a:extLst>
          </p:cNvPr>
          <p:cNvSpPr>
            <a:spLocks noGrp="1"/>
          </p:cNvSpPr>
          <p:nvPr>
            <p:ph type="title"/>
          </p:nvPr>
        </p:nvSpPr>
        <p:spPr>
          <a:xfrm>
            <a:off x="838200" y="0"/>
            <a:ext cx="10515600" cy="1325563"/>
          </a:xfrm>
        </p:spPr>
        <p:txBody>
          <a:bodyPr/>
          <a:lstStyle/>
          <a:p>
            <a:r>
              <a:rPr lang="en-US" dirty="0" err="1"/>
              <a:t>PixelCNN</a:t>
            </a:r>
            <a:r>
              <a:rPr lang="en-US" dirty="0"/>
              <a:t>: When CNN becoming causal…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F5F266-F0F6-43DA-BBD7-636A00759E02}"/>
                  </a:ext>
                </a:extLst>
              </p:cNvPr>
              <p:cNvSpPr>
                <a:spLocks noGrp="1"/>
              </p:cNvSpPr>
              <p:nvPr>
                <p:ph idx="1"/>
              </p:nvPr>
            </p:nvSpPr>
            <p:spPr>
              <a:xfrm>
                <a:off x="838199" y="1325563"/>
                <a:ext cx="10906125" cy="863599"/>
              </a:xfrm>
            </p:spPr>
            <p:txBody>
              <a:bodyPr>
                <a:normAutofit/>
              </a:bodyPr>
              <a:lstStyle/>
              <a:p>
                <a:pPr marL="0" indent="0">
                  <a:buNone/>
                </a:pPr>
                <a:r>
                  <a:rPr lang="en-US" sz="2400" dirty="0"/>
                  <a:t>Let’s say we have a sequence of 100 dimensional vectors describing a each sample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𝒊</m:t>
                        </m:r>
                      </m:sub>
                    </m:sSub>
                  </m:oMath>
                </a14:m>
                <a:r>
                  <a:rPr lang="en-US" sz="2400" dirty="0"/>
                  <a:t>) and a convolutional kernel as K1</a:t>
                </a:r>
              </a:p>
            </p:txBody>
          </p:sp>
        </mc:Choice>
        <mc:Fallback xmlns="">
          <p:sp>
            <p:nvSpPr>
              <p:cNvPr id="3" name="Content Placeholder 2">
                <a:extLst>
                  <a:ext uri="{FF2B5EF4-FFF2-40B4-BE49-F238E27FC236}">
                    <a16:creationId xmlns:a16="http://schemas.microsoft.com/office/drawing/2014/main" id="{D7F5F266-F0F6-43DA-BBD7-636A00759E02}"/>
                  </a:ext>
                </a:extLst>
              </p:cNvPr>
              <p:cNvSpPr>
                <a:spLocks noGrp="1" noRot="1" noChangeAspect="1" noMove="1" noResize="1" noEditPoints="1" noAdjustHandles="1" noChangeArrowheads="1" noChangeShapeType="1" noTextEdit="1"/>
              </p:cNvSpPr>
              <p:nvPr>
                <p:ph idx="1"/>
              </p:nvPr>
            </p:nvSpPr>
            <p:spPr>
              <a:xfrm>
                <a:off x="838199" y="1325563"/>
                <a:ext cx="10906125" cy="863599"/>
              </a:xfrm>
              <a:blipFill>
                <a:blip r:embed="rId2"/>
                <a:stretch>
                  <a:fillRect l="-838" t="-9859" r="-1117" b="-281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6262CAF0-E9EF-45F8-9DBD-0FBA9329DDC7}"/>
              </a:ext>
            </a:extLst>
          </p:cNvPr>
          <p:cNvPicPr>
            <a:picLocks noChangeAspect="1"/>
          </p:cNvPicPr>
          <p:nvPr/>
        </p:nvPicPr>
        <p:blipFill>
          <a:blip r:embed="rId3"/>
          <a:stretch>
            <a:fillRect/>
          </a:stretch>
        </p:blipFill>
        <p:spPr>
          <a:xfrm>
            <a:off x="1228724" y="2189162"/>
            <a:ext cx="9423917" cy="3802063"/>
          </a:xfrm>
          <a:prstGeom prst="rect">
            <a:avLst/>
          </a:prstGeom>
        </p:spPr>
      </p:pic>
    </p:spTree>
    <p:extLst>
      <p:ext uri="{BB962C8B-B14F-4D97-AF65-F5344CB8AC3E}">
        <p14:creationId xmlns:p14="http://schemas.microsoft.com/office/powerpoint/2010/main" val="159434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F8B6-0AC2-4B0F-9DC1-06C3538D473B}"/>
              </a:ext>
            </a:extLst>
          </p:cNvPr>
          <p:cNvSpPr>
            <a:spLocks noGrp="1"/>
          </p:cNvSpPr>
          <p:nvPr>
            <p:ph type="title"/>
          </p:nvPr>
        </p:nvSpPr>
        <p:spPr>
          <a:xfrm>
            <a:off x="838200" y="0"/>
            <a:ext cx="10515600" cy="1325563"/>
          </a:xfrm>
        </p:spPr>
        <p:txBody>
          <a:bodyPr/>
          <a:lstStyle/>
          <a:p>
            <a:r>
              <a:rPr lang="en-US" dirty="0" err="1"/>
              <a:t>PixelCNN</a:t>
            </a:r>
            <a:r>
              <a:rPr lang="en-US" dirty="0"/>
              <a:t>: When CNN becoming causal…</a:t>
            </a:r>
          </a:p>
        </p:txBody>
      </p:sp>
      <p:sp>
        <p:nvSpPr>
          <p:cNvPr id="3" name="Content Placeholder 2">
            <a:extLst>
              <a:ext uri="{FF2B5EF4-FFF2-40B4-BE49-F238E27FC236}">
                <a16:creationId xmlns:a16="http://schemas.microsoft.com/office/drawing/2014/main" id="{D7F5F266-F0F6-43DA-BBD7-636A00759E02}"/>
              </a:ext>
            </a:extLst>
          </p:cNvPr>
          <p:cNvSpPr>
            <a:spLocks noGrp="1"/>
          </p:cNvSpPr>
          <p:nvPr>
            <p:ph idx="1"/>
          </p:nvPr>
        </p:nvSpPr>
        <p:spPr>
          <a:xfrm>
            <a:off x="838199" y="1325563"/>
            <a:ext cx="10906125" cy="863599"/>
          </a:xfrm>
        </p:spPr>
        <p:txBody>
          <a:bodyPr>
            <a:normAutofit/>
          </a:bodyPr>
          <a:lstStyle/>
          <a:p>
            <a:pPr marL="0" indent="0">
              <a:buNone/>
            </a:pPr>
            <a:r>
              <a:rPr lang="en-US" dirty="0"/>
              <a:t>Keep in mind we are working with 100 dimensions although here we depict </a:t>
            </a:r>
            <a:r>
              <a:rPr lang="en-US" dirty="0">
                <a:highlight>
                  <a:srgbClr val="FFFF00"/>
                </a:highlight>
              </a:rPr>
              <a:t>just one </a:t>
            </a:r>
            <a:r>
              <a:rPr lang="en-US" dirty="0"/>
              <a:t>for simplicity</a:t>
            </a:r>
            <a:r>
              <a:rPr lang="en-US" sz="2400" dirty="0"/>
              <a:t> </a:t>
            </a:r>
          </a:p>
        </p:txBody>
      </p:sp>
      <p:pic>
        <p:nvPicPr>
          <p:cNvPr id="4" name="Picture 3">
            <a:extLst>
              <a:ext uri="{FF2B5EF4-FFF2-40B4-BE49-F238E27FC236}">
                <a16:creationId xmlns:a16="http://schemas.microsoft.com/office/drawing/2014/main" id="{D21D82C6-A5EF-4AFF-8187-27503EA9C66B}"/>
              </a:ext>
            </a:extLst>
          </p:cNvPr>
          <p:cNvPicPr>
            <a:picLocks noChangeAspect="1"/>
          </p:cNvPicPr>
          <p:nvPr/>
        </p:nvPicPr>
        <p:blipFill>
          <a:blip r:embed="rId2"/>
          <a:stretch>
            <a:fillRect/>
          </a:stretch>
        </p:blipFill>
        <p:spPr>
          <a:xfrm>
            <a:off x="1671637" y="2347912"/>
            <a:ext cx="8201025" cy="3667125"/>
          </a:xfrm>
          <a:prstGeom prst="rect">
            <a:avLst/>
          </a:prstGeom>
        </p:spPr>
      </p:pic>
    </p:spTree>
    <p:extLst>
      <p:ext uri="{BB962C8B-B14F-4D97-AF65-F5344CB8AC3E}">
        <p14:creationId xmlns:p14="http://schemas.microsoft.com/office/powerpoint/2010/main" val="219119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F8B6-0AC2-4B0F-9DC1-06C3538D473B}"/>
              </a:ext>
            </a:extLst>
          </p:cNvPr>
          <p:cNvSpPr>
            <a:spLocks noGrp="1"/>
          </p:cNvSpPr>
          <p:nvPr>
            <p:ph type="title"/>
          </p:nvPr>
        </p:nvSpPr>
        <p:spPr>
          <a:xfrm>
            <a:off x="838200" y="0"/>
            <a:ext cx="10515600" cy="1325563"/>
          </a:xfrm>
        </p:spPr>
        <p:txBody>
          <a:bodyPr/>
          <a:lstStyle/>
          <a:p>
            <a:r>
              <a:rPr lang="en-US" dirty="0" err="1"/>
              <a:t>PixelCNN</a:t>
            </a:r>
            <a:r>
              <a:rPr lang="en-US" dirty="0"/>
              <a:t>: When CNN becoming causal…</a:t>
            </a:r>
          </a:p>
        </p:txBody>
      </p:sp>
      <p:sp>
        <p:nvSpPr>
          <p:cNvPr id="3" name="Content Placeholder 2">
            <a:extLst>
              <a:ext uri="{FF2B5EF4-FFF2-40B4-BE49-F238E27FC236}">
                <a16:creationId xmlns:a16="http://schemas.microsoft.com/office/drawing/2014/main" id="{D7F5F266-F0F6-43DA-BBD7-636A00759E02}"/>
              </a:ext>
            </a:extLst>
          </p:cNvPr>
          <p:cNvSpPr>
            <a:spLocks noGrp="1"/>
          </p:cNvSpPr>
          <p:nvPr>
            <p:ph idx="1"/>
          </p:nvPr>
        </p:nvSpPr>
        <p:spPr>
          <a:xfrm>
            <a:off x="838199" y="1325563"/>
            <a:ext cx="10906125" cy="863599"/>
          </a:xfrm>
        </p:spPr>
        <p:txBody>
          <a:bodyPr>
            <a:normAutofit/>
          </a:bodyPr>
          <a:lstStyle/>
          <a:p>
            <a:pPr marL="0" indent="0">
              <a:buNone/>
            </a:pPr>
            <a:r>
              <a:rPr lang="en-US" dirty="0"/>
              <a:t>When we add zero padding, we normally do so on both sides of the sequence (as in image padding) </a:t>
            </a:r>
            <a:endParaRPr lang="en-US" sz="2400" dirty="0"/>
          </a:p>
        </p:txBody>
      </p:sp>
      <p:pic>
        <p:nvPicPr>
          <p:cNvPr id="4" name="Picture 3">
            <a:extLst>
              <a:ext uri="{FF2B5EF4-FFF2-40B4-BE49-F238E27FC236}">
                <a16:creationId xmlns:a16="http://schemas.microsoft.com/office/drawing/2014/main" id="{D21D82C6-A5EF-4AFF-8187-27503EA9C66B}"/>
              </a:ext>
            </a:extLst>
          </p:cNvPr>
          <p:cNvPicPr>
            <a:picLocks noChangeAspect="1"/>
          </p:cNvPicPr>
          <p:nvPr/>
        </p:nvPicPr>
        <p:blipFill>
          <a:blip r:embed="rId2"/>
          <a:stretch>
            <a:fillRect/>
          </a:stretch>
        </p:blipFill>
        <p:spPr>
          <a:xfrm>
            <a:off x="1671637" y="2347912"/>
            <a:ext cx="8201025" cy="3667125"/>
          </a:xfrm>
          <a:prstGeom prst="rect">
            <a:avLst/>
          </a:prstGeom>
        </p:spPr>
      </p:pic>
      <p:pic>
        <p:nvPicPr>
          <p:cNvPr id="6" name="Picture 5">
            <a:extLst>
              <a:ext uri="{FF2B5EF4-FFF2-40B4-BE49-F238E27FC236}">
                <a16:creationId xmlns:a16="http://schemas.microsoft.com/office/drawing/2014/main" id="{EED44C7A-E611-460B-B514-9528B53E4ED5}"/>
              </a:ext>
            </a:extLst>
          </p:cNvPr>
          <p:cNvPicPr>
            <a:picLocks noChangeAspect="1"/>
          </p:cNvPicPr>
          <p:nvPr/>
        </p:nvPicPr>
        <p:blipFill>
          <a:blip r:embed="rId3"/>
          <a:stretch>
            <a:fillRect/>
          </a:stretch>
        </p:blipFill>
        <p:spPr>
          <a:xfrm>
            <a:off x="1671637" y="2552700"/>
            <a:ext cx="8239125" cy="3829050"/>
          </a:xfrm>
          <a:prstGeom prst="rect">
            <a:avLst/>
          </a:prstGeom>
        </p:spPr>
      </p:pic>
    </p:spTree>
    <p:extLst>
      <p:ext uri="{BB962C8B-B14F-4D97-AF65-F5344CB8AC3E}">
        <p14:creationId xmlns:p14="http://schemas.microsoft.com/office/powerpoint/2010/main" val="1522093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F8B6-0AC2-4B0F-9DC1-06C3538D473B}"/>
              </a:ext>
            </a:extLst>
          </p:cNvPr>
          <p:cNvSpPr>
            <a:spLocks noGrp="1"/>
          </p:cNvSpPr>
          <p:nvPr>
            <p:ph type="title"/>
          </p:nvPr>
        </p:nvSpPr>
        <p:spPr>
          <a:xfrm>
            <a:off x="838200" y="0"/>
            <a:ext cx="10515600" cy="1325563"/>
          </a:xfrm>
        </p:spPr>
        <p:txBody>
          <a:bodyPr/>
          <a:lstStyle/>
          <a:p>
            <a:r>
              <a:rPr lang="en-US" dirty="0" err="1"/>
              <a:t>PixelCNN</a:t>
            </a:r>
            <a:r>
              <a:rPr lang="en-US" dirty="0"/>
              <a:t>: CNN becomes causal</a:t>
            </a:r>
          </a:p>
        </p:txBody>
      </p:sp>
      <p:sp>
        <p:nvSpPr>
          <p:cNvPr id="3" name="Content Placeholder 2">
            <a:extLst>
              <a:ext uri="{FF2B5EF4-FFF2-40B4-BE49-F238E27FC236}">
                <a16:creationId xmlns:a16="http://schemas.microsoft.com/office/drawing/2014/main" id="{D7F5F266-F0F6-43DA-BBD7-636A00759E02}"/>
              </a:ext>
            </a:extLst>
          </p:cNvPr>
          <p:cNvSpPr>
            <a:spLocks noGrp="1"/>
          </p:cNvSpPr>
          <p:nvPr>
            <p:ph idx="1"/>
          </p:nvPr>
        </p:nvSpPr>
        <p:spPr>
          <a:xfrm>
            <a:off x="838199" y="1325563"/>
            <a:ext cx="10906125" cy="863599"/>
          </a:xfrm>
        </p:spPr>
        <p:txBody>
          <a:bodyPr>
            <a:normAutofit/>
          </a:bodyPr>
          <a:lstStyle/>
          <a:p>
            <a:pPr marL="0" indent="0">
              <a:buNone/>
            </a:pPr>
            <a:r>
              <a:rPr lang="en-US" dirty="0"/>
              <a:t>Add the zero padding just on the left side of the sequence, not symmetrically </a:t>
            </a:r>
            <a:endParaRPr lang="en-US" sz="2400" dirty="0"/>
          </a:p>
        </p:txBody>
      </p:sp>
      <p:pic>
        <p:nvPicPr>
          <p:cNvPr id="4" name="Picture 3">
            <a:extLst>
              <a:ext uri="{FF2B5EF4-FFF2-40B4-BE49-F238E27FC236}">
                <a16:creationId xmlns:a16="http://schemas.microsoft.com/office/drawing/2014/main" id="{D21D82C6-A5EF-4AFF-8187-27503EA9C66B}"/>
              </a:ext>
            </a:extLst>
          </p:cNvPr>
          <p:cNvPicPr>
            <a:picLocks noChangeAspect="1"/>
          </p:cNvPicPr>
          <p:nvPr/>
        </p:nvPicPr>
        <p:blipFill>
          <a:blip r:embed="rId2"/>
          <a:stretch>
            <a:fillRect/>
          </a:stretch>
        </p:blipFill>
        <p:spPr>
          <a:xfrm>
            <a:off x="1671637" y="2347912"/>
            <a:ext cx="8201025" cy="3667125"/>
          </a:xfrm>
          <a:prstGeom prst="rect">
            <a:avLst/>
          </a:prstGeom>
        </p:spPr>
      </p:pic>
      <p:pic>
        <p:nvPicPr>
          <p:cNvPr id="7" name="Picture 6">
            <a:extLst>
              <a:ext uri="{FF2B5EF4-FFF2-40B4-BE49-F238E27FC236}">
                <a16:creationId xmlns:a16="http://schemas.microsoft.com/office/drawing/2014/main" id="{19B947F9-FBFC-47E7-970A-AE549523F1E4}"/>
              </a:ext>
            </a:extLst>
          </p:cNvPr>
          <p:cNvPicPr>
            <a:picLocks noChangeAspect="1"/>
          </p:cNvPicPr>
          <p:nvPr/>
        </p:nvPicPr>
        <p:blipFill>
          <a:blip r:embed="rId3"/>
          <a:stretch>
            <a:fillRect/>
          </a:stretch>
        </p:blipFill>
        <p:spPr>
          <a:xfrm>
            <a:off x="3009900" y="2552700"/>
            <a:ext cx="3505200" cy="3771900"/>
          </a:xfrm>
          <a:prstGeom prst="rect">
            <a:avLst/>
          </a:prstGeom>
        </p:spPr>
      </p:pic>
      <p:pic>
        <p:nvPicPr>
          <p:cNvPr id="8" name="Picture 7">
            <a:extLst>
              <a:ext uri="{FF2B5EF4-FFF2-40B4-BE49-F238E27FC236}">
                <a16:creationId xmlns:a16="http://schemas.microsoft.com/office/drawing/2014/main" id="{B02DF71A-2E65-4DFD-98A0-95C17DBC7E1C}"/>
              </a:ext>
            </a:extLst>
          </p:cNvPr>
          <p:cNvPicPr>
            <a:picLocks noChangeAspect="1"/>
          </p:cNvPicPr>
          <p:nvPr/>
        </p:nvPicPr>
        <p:blipFill>
          <a:blip r:embed="rId4"/>
          <a:stretch>
            <a:fillRect/>
          </a:stretch>
        </p:blipFill>
        <p:spPr>
          <a:xfrm>
            <a:off x="6734175" y="2552700"/>
            <a:ext cx="3371850" cy="3257550"/>
          </a:xfrm>
          <a:prstGeom prst="rect">
            <a:avLst/>
          </a:prstGeom>
        </p:spPr>
      </p:pic>
      <p:sp>
        <p:nvSpPr>
          <p:cNvPr id="5" name="TextBox 4">
            <a:extLst>
              <a:ext uri="{FF2B5EF4-FFF2-40B4-BE49-F238E27FC236}">
                <a16:creationId xmlns:a16="http://schemas.microsoft.com/office/drawing/2014/main" id="{FDACE71C-2823-43D6-A7EE-3A929B954DDD}"/>
              </a:ext>
            </a:extLst>
          </p:cNvPr>
          <p:cNvSpPr txBox="1"/>
          <p:nvPr/>
        </p:nvSpPr>
        <p:spPr>
          <a:xfrm>
            <a:off x="367937" y="3930175"/>
            <a:ext cx="2946763" cy="1477328"/>
          </a:xfrm>
          <a:prstGeom prst="rect">
            <a:avLst/>
          </a:prstGeom>
          <a:noFill/>
        </p:spPr>
        <p:txBody>
          <a:bodyPr wrap="square" rtlCol="0">
            <a:spAutoFit/>
          </a:bodyPr>
          <a:lstStyle/>
          <a:p>
            <a:r>
              <a:rPr lang="en-US" dirty="0"/>
              <a:t>In control theory, a causal system is a system where the output depends on past and current inputs but not the future inputs</a:t>
            </a:r>
          </a:p>
        </p:txBody>
      </p:sp>
    </p:spTree>
    <p:extLst>
      <p:ext uri="{BB962C8B-B14F-4D97-AF65-F5344CB8AC3E}">
        <p14:creationId xmlns:p14="http://schemas.microsoft.com/office/powerpoint/2010/main" val="2286912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F8B6-0AC2-4B0F-9DC1-06C3538D473B}"/>
              </a:ext>
            </a:extLst>
          </p:cNvPr>
          <p:cNvSpPr>
            <a:spLocks noGrp="1"/>
          </p:cNvSpPr>
          <p:nvPr>
            <p:ph type="title"/>
          </p:nvPr>
        </p:nvSpPr>
        <p:spPr>
          <a:xfrm>
            <a:off x="838200" y="0"/>
            <a:ext cx="10515600" cy="1325563"/>
          </a:xfrm>
        </p:spPr>
        <p:txBody>
          <a:bodyPr/>
          <a:lstStyle/>
          <a:p>
            <a:r>
              <a:rPr lang="en-US" dirty="0" err="1"/>
              <a:t>PixelCNN</a:t>
            </a:r>
            <a:r>
              <a:rPr lang="en-US" dirty="0"/>
              <a:t>: Mask Convolution</a:t>
            </a:r>
          </a:p>
        </p:txBody>
      </p:sp>
      <p:sp>
        <p:nvSpPr>
          <p:cNvPr id="3" name="Content Placeholder 2">
            <a:extLst>
              <a:ext uri="{FF2B5EF4-FFF2-40B4-BE49-F238E27FC236}">
                <a16:creationId xmlns:a16="http://schemas.microsoft.com/office/drawing/2014/main" id="{D7F5F266-F0F6-43DA-BBD7-636A00759E02}"/>
              </a:ext>
            </a:extLst>
          </p:cNvPr>
          <p:cNvSpPr>
            <a:spLocks noGrp="1"/>
          </p:cNvSpPr>
          <p:nvPr>
            <p:ph idx="1"/>
          </p:nvPr>
        </p:nvSpPr>
        <p:spPr>
          <a:xfrm>
            <a:off x="838199" y="1325564"/>
            <a:ext cx="11582401" cy="735158"/>
          </a:xfrm>
        </p:spPr>
        <p:txBody>
          <a:bodyPr>
            <a:normAutofit/>
          </a:bodyPr>
          <a:lstStyle/>
          <a:p>
            <a:r>
              <a:rPr lang="en-US" sz="2400" dirty="0"/>
              <a:t>Apply masks so a pixel does not see future pixels (in sequential order)</a:t>
            </a:r>
          </a:p>
        </p:txBody>
      </p:sp>
      <p:pic>
        <p:nvPicPr>
          <p:cNvPr id="4" name="Picture 3">
            <a:extLst>
              <a:ext uri="{FF2B5EF4-FFF2-40B4-BE49-F238E27FC236}">
                <a16:creationId xmlns:a16="http://schemas.microsoft.com/office/drawing/2014/main" id="{9C01EAFF-C27E-4D57-BA6C-6E95F5A4C7DD}"/>
              </a:ext>
            </a:extLst>
          </p:cNvPr>
          <p:cNvPicPr>
            <a:picLocks noChangeAspect="1"/>
          </p:cNvPicPr>
          <p:nvPr/>
        </p:nvPicPr>
        <p:blipFill>
          <a:blip r:embed="rId2"/>
          <a:stretch>
            <a:fillRect/>
          </a:stretch>
        </p:blipFill>
        <p:spPr>
          <a:xfrm>
            <a:off x="2371725" y="2060722"/>
            <a:ext cx="4762500" cy="2790825"/>
          </a:xfrm>
          <a:prstGeom prst="rect">
            <a:avLst/>
          </a:prstGeom>
        </p:spPr>
      </p:pic>
      <p:sp>
        <p:nvSpPr>
          <p:cNvPr id="6" name="Parallelogram 5">
            <a:extLst>
              <a:ext uri="{FF2B5EF4-FFF2-40B4-BE49-F238E27FC236}">
                <a16:creationId xmlns:a16="http://schemas.microsoft.com/office/drawing/2014/main" id="{E06AFE5A-F08C-4435-A078-E3CC8CD3259B}"/>
              </a:ext>
            </a:extLst>
          </p:cNvPr>
          <p:cNvSpPr/>
          <p:nvPr/>
        </p:nvSpPr>
        <p:spPr>
          <a:xfrm>
            <a:off x="2838450" y="3912541"/>
            <a:ext cx="1228725" cy="700087"/>
          </a:xfrm>
          <a:prstGeom prst="parallelogram">
            <a:avLst>
              <a:gd name="adj" fmla="val 5394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313F1A5-A58D-4045-B157-0B5386492490}"/>
              </a:ext>
            </a:extLst>
          </p:cNvPr>
          <p:cNvPicPr>
            <a:picLocks noChangeAspect="1"/>
          </p:cNvPicPr>
          <p:nvPr/>
        </p:nvPicPr>
        <p:blipFill>
          <a:blip r:embed="rId3"/>
          <a:stretch>
            <a:fillRect/>
          </a:stretch>
        </p:blipFill>
        <p:spPr>
          <a:xfrm>
            <a:off x="7134225" y="3111248"/>
            <a:ext cx="1233702" cy="1240633"/>
          </a:xfrm>
          <a:prstGeom prst="rect">
            <a:avLst/>
          </a:prstGeom>
        </p:spPr>
      </p:pic>
      <p:pic>
        <p:nvPicPr>
          <p:cNvPr id="12" name="Picture 11">
            <a:extLst>
              <a:ext uri="{FF2B5EF4-FFF2-40B4-BE49-F238E27FC236}">
                <a16:creationId xmlns:a16="http://schemas.microsoft.com/office/drawing/2014/main" id="{C8BA7A43-AF3B-4CB8-851B-1800E808D4EC}"/>
              </a:ext>
            </a:extLst>
          </p:cNvPr>
          <p:cNvPicPr>
            <a:picLocks noChangeAspect="1"/>
          </p:cNvPicPr>
          <p:nvPr/>
        </p:nvPicPr>
        <p:blipFill>
          <a:blip r:embed="rId4"/>
          <a:stretch>
            <a:fillRect/>
          </a:stretch>
        </p:blipFill>
        <p:spPr>
          <a:xfrm>
            <a:off x="6608635" y="3636316"/>
            <a:ext cx="276225" cy="276225"/>
          </a:xfrm>
          <a:prstGeom prst="rect">
            <a:avLst/>
          </a:prstGeom>
        </p:spPr>
      </p:pic>
      <p:pic>
        <p:nvPicPr>
          <p:cNvPr id="5" name="Picture 4">
            <a:extLst>
              <a:ext uri="{FF2B5EF4-FFF2-40B4-BE49-F238E27FC236}">
                <a16:creationId xmlns:a16="http://schemas.microsoft.com/office/drawing/2014/main" id="{D7363734-308F-4F61-B43A-79AC2400440F}"/>
              </a:ext>
            </a:extLst>
          </p:cNvPr>
          <p:cNvPicPr>
            <a:picLocks noChangeAspect="1"/>
          </p:cNvPicPr>
          <p:nvPr/>
        </p:nvPicPr>
        <p:blipFill>
          <a:blip r:embed="rId5"/>
          <a:stretch>
            <a:fillRect/>
          </a:stretch>
        </p:blipFill>
        <p:spPr>
          <a:xfrm>
            <a:off x="7113779" y="5286781"/>
            <a:ext cx="1254148" cy="402708"/>
          </a:xfrm>
          <a:prstGeom prst="rect">
            <a:avLst/>
          </a:prstGeom>
        </p:spPr>
      </p:pic>
      <p:pic>
        <p:nvPicPr>
          <p:cNvPr id="11" name="Picture 10">
            <a:extLst>
              <a:ext uri="{FF2B5EF4-FFF2-40B4-BE49-F238E27FC236}">
                <a16:creationId xmlns:a16="http://schemas.microsoft.com/office/drawing/2014/main" id="{DAD52FAD-71BB-41F6-97AD-538F421E9453}"/>
              </a:ext>
            </a:extLst>
          </p:cNvPr>
          <p:cNvPicPr>
            <a:picLocks noChangeAspect="1"/>
          </p:cNvPicPr>
          <p:nvPr/>
        </p:nvPicPr>
        <p:blipFill>
          <a:blip r:embed="rId4"/>
          <a:stretch>
            <a:fillRect/>
          </a:stretch>
        </p:blipFill>
        <p:spPr>
          <a:xfrm>
            <a:off x="6579171" y="5356534"/>
            <a:ext cx="276225" cy="276225"/>
          </a:xfrm>
          <a:prstGeom prst="rect">
            <a:avLst/>
          </a:prstGeom>
        </p:spPr>
      </p:pic>
      <p:pic>
        <p:nvPicPr>
          <p:cNvPr id="7" name="Picture 6">
            <a:extLst>
              <a:ext uri="{FF2B5EF4-FFF2-40B4-BE49-F238E27FC236}">
                <a16:creationId xmlns:a16="http://schemas.microsoft.com/office/drawing/2014/main" id="{34E7BFBC-E028-469E-BD90-E813533C0CE3}"/>
              </a:ext>
            </a:extLst>
          </p:cNvPr>
          <p:cNvPicPr>
            <a:picLocks noChangeAspect="1"/>
          </p:cNvPicPr>
          <p:nvPr/>
        </p:nvPicPr>
        <p:blipFill>
          <a:blip r:embed="rId6"/>
          <a:stretch>
            <a:fillRect/>
          </a:stretch>
        </p:blipFill>
        <p:spPr>
          <a:xfrm>
            <a:off x="5060684" y="5260864"/>
            <a:ext cx="809625" cy="428625"/>
          </a:xfrm>
          <a:prstGeom prst="rect">
            <a:avLst/>
          </a:prstGeom>
        </p:spPr>
      </p:pic>
      <p:pic>
        <p:nvPicPr>
          <p:cNvPr id="8" name="Picture 7">
            <a:extLst>
              <a:ext uri="{FF2B5EF4-FFF2-40B4-BE49-F238E27FC236}">
                <a16:creationId xmlns:a16="http://schemas.microsoft.com/office/drawing/2014/main" id="{842F447E-204D-4DB1-B74D-F77676479727}"/>
              </a:ext>
            </a:extLst>
          </p:cNvPr>
          <p:cNvPicPr>
            <a:picLocks noChangeAspect="1"/>
          </p:cNvPicPr>
          <p:nvPr/>
        </p:nvPicPr>
        <p:blipFill>
          <a:blip r:embed="rId7"/>
          <a:stretch>
            <a:fillRect/>
          </a:stretch>
        </p:blipFill>
        <p:spPr>
          <a:xfrm>
            <a:off x="5858510" y="5279121"/>
            <a:ext cx="438150" cy="428625"/>
          </a:xfrm>
          <a:prstGeom prst="rect">
            <a:avLst/>
          </a:prstGeom>
        </p:spPr>
      </p:pic>
      <p:sp>
        <p:nvSpPr>
          <p:cNvPr id="9" name="TextBox 8">
            <a:extLst>
              <a:ext uri="{FF2B5EF4-FFF2-40B4-BE49-F238E27FC236}">
                <a16:creationId xmlns:a16="http://schemas.microsoft.com/office/drawing/2014/main" id="{48EE7F96-F5D9-47FC-B68B-E62CFB9114F6}"/>
              </a:ext>
            </a:extLst>
          </p:cNvPr>
          <p:cNvSpPr txBox="1"/>
          <p:nvPr/>
        </p:nvSpPr>
        <p:spPr>
          <a:xfrm>
            <a:off x="7006817" y="2611215"/>
            <a:ext cx="514885" cy="369332"/>
          </a:xfrm>
          <a:prstGeom prst="rect">
            <a:avLst/>
          </a:prstGeom>
          <a:noFill/>
        </p:spPr>
        <p:txBody>
          <a:bodyPr wrap="none" rtlCol="0">
            <a:spAutoFit/>
          </a:bodyPr>
          <a:lstStyle/>
          <a:p>
            <a:r>
              <a:rPr lang="en-US" dirty="0"/>
              <a:t>2-D</a:t>
            </a:r>
          </a:p>
        </p:txBody>
      </p:sp>
      <p:sp>
        <p:nvSpPr>
          <p:cNvPr id="14" name="TextBox 13">
            <a:extLst>
              <a:ext uri="{FF2B5EF4-FFF2-40B4-BE49-F238E27FC236}">
                <a16:creationId xmlns:a16="http://schemas.microsoft.com/office/drawing/2014/main" id="{CFBC4C46-113C-4A48-A1F9-339448141425}"/>
              </a:ext>
            </a:extLst>
          </p:cNvPr>
          <p:cNvSpPr txBox="1"/>
          <p:nvPr/>
        </p:nvSpPr>
        <p:spPr>
          <a:xfrm>
            <a:off x="7006817" y="4784071"/>
            <a:ext cx="514885" cy="369332"/>
          </a:xfrm>
          <a:prstGeom prst="rect">
            <a:avLst/>
          </a:prstGeom>
          <a:noFill/>
        </p:spPr>
        <p:txBody>
          <a:bodyPr wrap="none" rtlCol="0">
            <a:spAutoFit/>
          </a:bodyPr>
          <a:lstStyle/>
          <a:p>
            <a:r>
              <a:rPr lang="en-US" dirty="0"/>
              <a:t>1-D</a:t>
            </a:r>
          </a:p>
        </p:txBody>
      </p:sp>
      <p:pic>
        <p:nvPicPr>
          <p:cNvPr id="13" name="Picture 12">
            <a:extLst>
              <a:ext uri="{FF2B5EF4-FFF2-40B4-BE49-F238E27FC236}">
                <a16:creationId xmlns:a16="http://schemas.microsoft.com/office/drawing/2014/main" id="{9BFAB2CA-6CC0-4DD6-B459-9F80639116E5}"/>
              </a:ext>
            </a:extLst>
          </p:cNvPr>
          <p:cNvPicPr>
            <a:picLocks noChangeAspect="1"/>
          </p:cNvPicPr>
          <p:nvPr/>
        </p:nvPicPr>
        <p:blipFill>
          <a:blip r:embed="rId8"/>
          <a:stretch>
            <a:fillRect/>
          </a:stretch>
        </p:blipFill>
        <p:spPr>
          <a:xfrm>
            <a:off x="4398835" y="4832376"/>
            <a:ext cx="2486025" cy="285750"/>
          </a:xfrm>
          <a:prstGeom prst="rect">
            <a:avLst/>
          </a:prstGeom>
        </p:spPr>
      </p:pic>
    </p:spTree>
    <p:extLst>
      <p:ext uri="{BB962C8B-B14F-4D97-AF65-F5344CB8AC3E}">
        <p14:creationId xmlns:p14="http://schemas.microsoft.com/office/powerpoint/2010/main" val="20129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5D76086-5C14-4F7D-ADCD-5A132CB098E5}"/>
              </a:ext>
            </a:extLst>
          </p:cNvPr>
          <p:cNvSpPr txBox="1">
            <a:spLocks/>
          </p:cNvSpPr>
          <p:nvPr/>
        </p:nvSpPr>
        <p:spPr>
          <a:xfrm>
            <a:off x="232508" y="-614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Supervised vs Unsupervised Learning</a:t>
            </a:r>
          </a:p>
        </p:txBody>
      </p:sp>
      <p:sp>
        <p:nvSpPr>
          <p:cNvPr id="11" name="Content Placeholder 2">
            <a:extLst>
              <a:ext uri="{FF2B5EF4-FFF2-40B4-BE49-F238E27FC236}">
                <a16:creationId xmlns:a16="http://schemas.microsoft.com/office/drawing/2014/main" id="{AA5B6786-E355-4279-9AB2-DAFC56BEFC34}"/>
              </a:ext>
            </a:extLst>
          </p:cNvPr>
          <p:cNvSpPr txBox="1">
            <a:spLocks/>
          </p:cNvSpPr>
          <p:nvPr/>
        </p:nvSpPr>
        <p:spPr>
          <a:xfrm>
            <a:off x="6221046" y="1264116"/>
            <a:ext cx="5738446" cy="543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Unsupervised Learning</a:t>
            </a:r>
          </a:p>
          <a:p>
            <a:pPr marL="0" indent="0">
              <a:buNone/>
            </a:pPr>
            <a:endParaRPr lang="en-US" dirty="0"/>
          </a:p>
          <a:p>
            <a:pPr marL="0" indent="0">
              <a:buNone/>
            </a:pPr>
            <a:r>
              <a:rPr lang="en-US" b="1" dirty="0"/>
              <a:t>Data</a:t>
            </a:r>
            <a:r>
              <a:rPr lang="en-US" dirty="0">
                <a:sym typeface="Wingdings" panose="05000000000000000000" pitchFamily="2" charset="2"/>
              </a:rPr>
              <a:t>: x</a:t>
            </a:r>
          </a:p>
          <a:p>
            <a:pPr marL="0" indent="0">
              <a:buNone/>
            </a:pPr>
            <a:r>
              <a:rPr lang="en-US" dirty="0">
                <a:sym typeface="Wingdings" panose="05000000000000000000" pitchFamily="2" charset="2"/>
              </a:rPr>
              <a:t>Just data, no labels</a:t>
            </a:r>
          </a:p>
          <a:p>
            <a:pPr marL="0" indent="0">
              <a:buNone/>
            </a:pPr>
            <a:endParaRPr lang="en-US" dirty="0">
              <a:sym typeface="Wingdings" panose="05000000000000000000" pitchFamily="2" charset="2"/>
            </a:endParaRPr>
          </a:p>
          <a:p>
            <a:pPr marL="0" indent="0">
              <a:buNone/>
            </a:pPr>
            <a:r>
              <a:rPr lang="en-US" b="1" dirty="0">
                <a:sym typeface="Wingdings" panose="05000000000000000000" pitchFamily="2" charset="2"/>
              </a:rPr>
              <a:t>Goal</a:t>
            </a:r>
            <a:r>
              <a:rPr lang="en-US" dirty="0">
                <a:sym typeface="Wingdings" panose="05000000000000000000" pitchFamily="2" charset="2"/>
              </a:rPr>
              <a:t>: Learn underlying hidden structure of the data</a:t>
            </a:r>
          </a:p>
          <a:p>
            <a:pPr marL="0" indent="0">
              <a:buNone/>
            </a:pPr>
            <a:endParaRPr lang="en-US" dirty="0">
              <a:sym typeface="Wingdings" panose="05000000000000000000" pitchFamily="2" charset="2"/>
            </a:endParaRPr>
          </a:p>
          <a:p>
            <a:pPr marL="0" indent="0">
              <a:buNone/>
            </a:pPr>
            <a:r>
              <a:rPr lang="en-US" b="1" dirty="0">
                <a:sym typeface="Wingdings" panose="05000000000000000000" pitchFamily="2" charset="2"/>
              </a:rPr>
              <a:t>Examples</a:t>
            </a:r>
            <a:r>
              <a:rPr lang="en-US" dirty="0">
                <a:sym typeface="Wingdings" panose="05000000000000000000" pitchFamily="2" charset="2"/>
              </a:rPr>
              <a:t>: Clustering, dimensionality reduction, feature learning, density estimation, etc.</a:t>
            </a:r>
            <a:endParaRPr lang="en-US" dirty="0"/>
          </a:p>
          <a:p>
            <a:pPr marL="0" indent="0">
              <a:buNone/>
            </a:pPr>
            <a:endParaRPr lang="en-US" dirty="0"/>
          </a:p>
        </p:txBody>
      </p:sp>
      <p:sp>
        <p:nvSpPr>
          <p:cNvPr id="12" name="Content Placeholder 2">
            <a:extLst>
              <a:ext uri="{FF2B5EF4-FFF2-40B4-BE49-F238E27FC236}">
                <a16:creationId xmlns:a16="http://schemas.microsoft.com/office/drawing/2014/main" id="{F959995F-6EF5-44CB-A3E8-2D7BE1212635}"/>
              </a:ext>
            </a:extLst>
          </p:cNvPr>
          <p:cNvSpPr txBox="1">
            <a:spLocks/>
          </p:cNvSpPr>
          <p:nvPr/>
        </p:nvSpPr>
        <p:spPr>
          <a:xfrm>
            <a:off x="232508" y="1264117"/>
            <a:ext cx="5738446" cy="543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Supervised Learning</a:t>
            </a:r>
          </a:p>
          <a:p>
            <a:pPr marL="0" indent="0">
              <a:buNone/>
            </a:pPr>
            <a:endParaRPr lang="en-US" dirty="0"/>
          </a:p>
          <a:p>
            <a:pPr marL="0" indent="0">
              <a:buNone/>
            </a:pPr>
            <a:r>
              <a:rPr lang="en-US" b="1" dirty="0"/>
              <a:t>Data</a:t>
            </a:r>
            <a:r>
              <a:rPr lang="en-US" dirty="0">
                <a:sym typeface="Wingdings" panose="05000000000000000000" pitchFamily="2" charset="2"/>
              </a:rPr>
              <a:t>: (</a:t>
            </a:r>
            <a:r>
              <a:rPr lang="en-US" dirty="0" err="1">
                <a:sym typeface="Wingdings" panose="05000000000000000000" pitchFamily="2" charset="2"/>
              </a:rPr>
              <a:t>x,y</a:t>
            </a:r>
            <a:r>
              <a:rPr lang="en-US" dirty="0">
                <a:sym typeface="Wingdings" panose="05000000000000000000" pitchFamily="2" charset="2"/>
              </a:rPr>
              <a:t>)</a:t>
            </a:r>
          </a:p>
          <a:p>
            <a:pPr marL="0" indent="0">
              <a:buNone/>
            </a:pPr>
            <a:r>
              <a:rPr lang="en-US" dirty="0">
                <a:sym typeface="Wingdings" panose="05000000000000000000" pitchFamily="2" charset="2"/>
              </a:rPr>
              <a:t>X is data, y is label</a:t>
            </a:r>
          </a:p>
          <a:p>
            <a:pPr marL="0" indent="0">
              <a:buNone/>
            </a:pPr>
            <a:endParaRPr lang="en-US" dirty="0">
              <a:sym typeface="Wingdings" panose="05000000000000000000" pitchFamily="2" charset="2"/>
            </a:endParaRPr>
          </a:p>
          <a:p>
            <a:pPr marL="0" indent="0">
              <a:buNone/>
            </a:pPr>
            <a:r>
              <a:rPr lang="en-US" b="1" dirty="0">
                <a:sym typeface="Wingdings" panose="05000000000000000000" pitchFamily="2" charset="2"/>
              </a:rPr>
              <a:t>Goal</a:t>
            </a:r>
            <a:r>
              <a:rPr lang="en-US" dirty="0">
                <a:sym typeface="Wingdings" panose="05000000000000000000" pitchFamily="2" charset="2"/>
              </a:rPr>
              <a:t>: Learn a function to map x-&gt; y</a:t>
            </a:r>
          </a:p>
          <a:p>
            <a:pPr marL="0" indent="0">
              <a:buNone/>
            </a:pPr>
            <a:endParaRPr lang="en-US" dirty="0">
              <a:sym typeface="Wingdings" panose="05000000000000000000" pitchFamily="2" charset="2"/>
            </a:endParaRPr>
          </a:p>
          <a:p>
            <a:pPr marL="0" indent="0">
              <a:buNone/>
            </a:pPr>
            <a:r>
              <a:rPr lang="en-US" b="1" dirty="0">
                <a:sym typeface="Wingdings" panose="05000000000000000000" pitchFamily="2" charset="2"/>
              </a:rPr>
              <a:t>Examples</a:t>
            </a:r>
            <a:r>
              <a:rPr lang="en-US" dirty="0">
                <a:sym typeface="Wingdings" panose="05000000000000000000" pitchFamily="2" charset="2"/>
              </a:rPr>
              <a:t>: Classification, regression,</a:t>
            </a:r>
          </a:p>
          <a:p>
            <a:pPr marL="0" indent="0">
              <a:buNone/>
            </a:pPr>
            <a:r>
              <a:rPr lang="en-US" dirty="0">
                <a:sym typeface="Wingdings" panose="05000000000000000000" pitchFamily="2" charset="2"/>
              </a:rPr>
              <a:t>Object detection, Semantics segmentation, image captioning, etc.</a:t>
            </a:r>
            <a:endParaRPr lang="en-US" dirty="0"/>
          </a:p>
          <a:p>
            <a:pPr marL="0" indent="0">
              <a:buNone/>
            </a:pPr>
            <a:endParaRPr lang="en-US" dirty="0"/>
          </a:p>
        </p:txBody>
      </p:sp>
    </p:spTree>
    <p:extLst>
      <p:ext uri="{BB962C8B-B14F-4D97-AF65-F5344CB8AC3E}">
        <p14:creationId xmlns:p14="http://schemas.microsoft.com/office/powerpoint/2010/main" val="2393454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F8B6-0AC2-4B0F-9DC1-06C3538D473B}"/>
              </a:ext>
            </a:extLst>
          </p:cNvPr>
          <p:cNvSpPr>
            <a:spLocks noGrp="1"/>
          </p:cNvSpPr>
          <p:nvPr>
            <p:ph type="title"/>
          </p:nvPr>
        </p:nvSpPr>
        <p:spPr>
          <a:xfrm>
            <a:off x="838200" y="0"/>
            <a:ext cx="10515600" cy="1325563"/>
          </a:xfrm>
        </p:spPr>
        <p:txBody>
          <a:bodyPr/>
          <a:lstStyle/>
          <a:p>
            <a:r>
              <a:rPr lang="en-US" dirty="0" err="1"/>
              <a:t>PixelCNN</a:t>
            </a:r>
            <a:r>
              <a:rPr lang="en-US" dirty="0"/>
              <a:t>: Mask Convolution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F5F266-F0F6-43DA-BBD7-636A00759E02}"/>
                  </a:ext>
                </a:extLst>
              </p:cNvPr>
              <p:cNvSpPr>
                <a:spLocks noGrp="1"/>
              </p:cNvSpPr>
              <p:nvPr>
                <p:ph idx="1"/>
              </p:nvPr>
            </p:nvSpPr>
            <p:spPr>
              <a:xfrm>
                <a:off x="838199" y="1325563"/>
                <a:ext cx="11582401" cy="5151437"/>
              </a:xfrm>
            </p:spPr>
            <p:txBody>
              <a:bodyPr>
                <a:normAutofit/>
              </a:bodyPr>
              <a:lstStyle/>
              <a:p>
                <a:r>
                  <a:rPr lang="en-US" dirty="0"/>
                  <a:t>Still generate image pixels starting from corner </a:t>
                </a:r>
              </a:p>
              <a:p>
                <a:r>
                  <a:rPr lang="en-US" dirty="0"/>
                  <a:t>Dependency on previous pixels now modeled using a CNN over context region</a:t>
                </a:r>
                <a:r>
                  <a:rPr lang="en-US" sz="2400" dirty="0"/>
                  <a:t> </a:t>
                </a:r>
              </a:p>
              <a:p>
                <a:r>
                  <a:rPr lang="en-US" dirty="0"/>
                  <a:t>Training: maximize likelihood of training images</a:t>
                </a:r>
                <a:r>
                  <a:rPr lang="en-US" sz="2400" dirty="0"/>
                  <a:t>  </a:t>
                </a:r>
                <a14:m>
                  <m:oMath xmlns:m="http://schemas.openxmlformats.org/officeDocument/2006/math">
                    <m:r>
                      <a:rPr lang="en-US" sz="2400" b="1" i="1" smtClean="0">
                        <a:latin typeface="Cambria Math" panose="02040503050406030204" pitchFamily="18" charset="0"/>
                      </a:rPr>
                      <m:t>𝒑</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 </m:t>
                    </m:r>
                    <m:nary>
                      <m:naryPr>
                        <m:chr m:val="∏"/>
                        <m:ctrlPr>
                          <a:rPr lang="en-US" sz="2400" b="1" i="1" smtClean="0">
                            <a:latin typeface="Cambria Math" panose="02040503050406030204" pitchFamily="18" charset="0"/>
                          </a:rPr>
                        </m:ctrlPr>
                      </m:naryPr>
                      <m:sub>
                        <m:r>
                          <m:rPr>
                            <m:brk m:alnAt="23"/>
                          </m:rPr>
                          <a:rPr lang="en-US" sz="2400" b="1" i="1" smtClean="0">
                            <a:latin typeface="Cambria Math" panose="02040503050406030204" pitchFamily="18" charset="0"/>
                          </a:rPr>
                          <m:t>𝒊</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𝒏</m:t>
                            </m:r>
                          </m:e>
                          <m:sup>
                            <m:r>
                              <a:rPr lang="en-US" sz="2400" b="1" i="1" smtClean="0">
                                <a:latin typeface="Cambria Math" panose="02040503050406030204" pitchFamily="18" charset="0"/>
                              </a:rPr>
                              <m:t>𝟐</m:t>
                            </m:r>
                          </m:sup>
                        </m:sSup>
                      </m:sup>
                      <m:e>
                        <m:r>
                          <a:rPr lang="en-US" sz="2400" b="1" i="1" smtClean="0">
                            <a:latin typeface="Cambria Math" panose="02040503050406030204" pitchFamily="18" charset="0"/>
                          </a:rPr>
                          <m:t>𝒑</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𝒊</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𝒊</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e>
                    </m:nary>
                  </m:oMath>
                </a14:m>
                <a:endParaRPr lang="en-US" sz="2400" b="1" dirty="0"/>
              </a:p>
              <a:p>
                <a:r>
                  <a:rPr lang="en-US" dirty="0"/>
                  <a:t>Training is faster than </a:t>
                </a:r>
                <a:r>
                  <a:rPr lang="en-US" dirty="0" err="1"/>
                  <a:t>PixelRNN</a:t>
                </a:r>
                <a:r>
                  <a:rPr lang="en-US" dirty="0"/>
                  <a:t> (can parallelize convolutions since context region values known from training images)</a:t>
                </a:r>
                <a:r>
                  <a:rPr lang="en-US" sz="2400" dirty="0"/>
                  <a:t> </a:t>
                </a:r>
                <a:br>
                  <a:rPr lang="en-US" sz="2400" dirty="0"/>
                </a:br>
                <a:br>
                  <a:rPr lang="en-US" sz="2400" dirty="0"/>
                </a:br>
                <a:br>
                  <a:rPr lang="en-US" sz="2400" dirty="0"/>
                </a:br>
                <a:endParaRPr lang="en-US" sz="2400" dirty="0"/>
              </a:p>
            </p:txBody>
          </p:sp>
        </mc:Choice>
        <mc:Fallback xmlns="">
          <p:sp>
            <p:nvSpPr>
              <p:cNvPr id="3" name="Content Placeholder 2">
                <a:extLst>
                  <a:ext uri="{FF2B5EF4-FFF2-40B4-BE49-F238E27FC236}">
                    <a16:creationId xmlns:a16="http://schemas.microsoft.com/office/drawing/2014/main" id="{D7F5F266-F0F6-43DA-BBD7-636A00759E02}"/>
                  </a:ext>
                </a:extLst>
              </p:cNvPr>
              <p:cNvSpPr>
                <a:spLocks noGrp="1" noRot="1" noChangeAspect="1" noMove="1" noResize="1" noEditPoints="1" noAdjustHandles="1" noChangeArrowheads="1" noChangeShapeType="1" noTextEdit="1"/>
              </p:cNvSpPr>
              <p:nvPr>
                <p:ph idx="1"/>
              </p:nvPr>
            </p:nvSpPr>
            <p:spPr>
              <a:xfrm>
                <a:off x="838199" y="1325563"/>
                <a:ext cx="11582401" cy="5151437"/>
              </a:xfrm>
              <a:blipFill>
                <a:blip r:embed="rId2"/>
                <a:stretch>
                  <a:fillRect l="-894" t="-189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CB92665-8984-4708-B3D9-DC4F11B8F0DA}"/>
              </a:ext>
            </a:extLst>
          </p:cNvPr>
          <p:cNvPicPr>
            <a:picLocks noChangeAspect="1"/>
          </p:cNvPicPr>
          <p:nvPr/>
        </p:nvPicPr>
        <p:blipFill>
          <a:blip r:embed="rId3"/>
          <a:stretch>
            <a:fillRect/>
          </a:stretch>
        </p:blipFill>
        <p:spPr>
          <a:xfrm>
            <a:off x="7786687" y="3833812"/>
            <a:ext cx="3343275" cy="2771775"/>
          </a:xfrm>
          <a:prstGeom prst="rect">
            <a:avLst/>
          </a:prstGeom>
        </p:spPr>
      </p:pic>
      <p:pic>
        <p:nvPicPr>
          <p:cNvPr id="6" name="Picture 2" descr="File:blindspot.gif">
            <a:extLst>
              <a:ext uri="{FF2B5EF4-FFF2-40B4-BE49-F238E27FC236}">
                <a16:creationId xmlns:a16="http://schemas.microsoft.com/office/drawing/2014/main" id="{738EE460-D5E8-4C05-9289-FEB61501685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85975" y="4146438"/>
            <a:ext cx="5070410" cy="245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206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F8B6-0AC2-4B0F-9DC1-06C3538D473B}"/>
              </a:ext>
            </a:extLst>
          </p:cNvPr>
          <p:cNvSpPr>
            <a:spLocks noGrp="1"/>
          </p:cNvSpPr>
          <p:nvPr>
            <p:ph type="title"/>
          </p:nvPr>
        </p:nvSpPr>
        <p:spPr>
          <a:xfrm>
            <a:off x="838200" y="0"/>
            <a:ext cx="10515600" cy="1325563"/>
          </a:xfrm>
        </p:spPr>
        <p:txBody>
          <a:bodyPr/>
          <a:lstStyle/>
          <a:p>
            <a:r>
              <a:rPr lang="en-US" dirty="0" err="1"/>
              <a:t>PixelCNN</a:t>
            </a:r>
            <a:r>
              <a:rPr lang="en-US" dirty="0"/>
              <a:t>: Architecture</a:t>
            </a:r>
          </a:p>
        </p:txBody>
      </p:sp>
      <p:pic>
        <p:nvPicPr>
          <p:cNvPr id="5" name="Picture 4">
            <a:extLst>
              <a:ext uri="{FF2B5EF4-FFF2-40B4-BE49-F238E27FC236}">
                <a16:creationId xmlns:a16="http://schemas.microsoft.com/office/drawing/2014/main" id="{ACA056A4-70E6-4170-90C1-096295F3663A}"/>
              </a:ext>
            </a:extLst>
          </p:cNvPr>
          <p:cNvPicPr>
            <a:picLocks noChangeAspect="1"/>
          </p:cNvPicPr>
          <p:nvPr/>
        </p:nvPicPr>
        <p:blipFill>
          <a:blip r:embed="rId2"/>
          <a:stretch>
            <a:fillRect/>
          </a:stretch>
        </p:blipFill>
        <p:spPr>
          <a:xfrm>
            <a:off x="738187" y="1822094"/>
            <a:ext cx="10715625" cy="4314825"/>
          </a:xfrm>
          <a:prstGeom prst="rect">
            <a:avLst/>
          </a:prstGeom>
        </p:spPr>
      </p:pic>
      <p:cxnSp>
        <p:nvCxnSpPr>
          <p:cNvPr id="12" name="Straight Arrow Connector 11">
            <a:extLst>
              <a:ext uri="{FF2B5EF4-FFF2-40B4-BE49-F238E27FC236}">
                <a16:creationId xmlns:a16="http://schemas.microsoft.com/office/drawing/2014/main" id="{D3D60762-E5B0-4DB8-95B0-B6B3C5C5FBE2}"/>
              </a:ext>
            </a:extLst>
          </p:cNvPr>
          <p:cNvCxnSpPr>
            <a:cxnSpLocks/>
          </p:cNvCxnSpPr>
          <p:nvPr/>
        </p:nvCxnSpPr>
        <p:spPr>
          <a:xfrm flipH="1">
            <a:off x="11579729" y="1915400"/>
            <a:ext cx="1" cy="33432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E2B1B88-BADF-4BA9-922D-3C65B0F48308}"/>
              </a:ext>
            </a:extLst>
          </p:cNvPr>
          <p:cNvSpPr txBox="1"/>
          <p:nvPr/>
        </p:nvSpPr>
        <p:spPr>
          <a:xfrm rot="16200000">
            <a:off x="11199584" y="3158195"/>
            <a:ext cx="1234633" cy="369332"/>
          </a:xfrm>
          <a:prstGeom prst="rect">
            <a:avLst/>
          </a:prstGeom>
          <a:noFill/>
        </p:spPr>
        <p:txBody>
          <a:bodyPr wrap="none" rtlCol="0">
            <a:spAutoFit/>
          </a:bodyPr>
          <a:lstStyle/>
          <a:p>
            <a:r>
              <a:rPr lang="en-US" dirty="0"/>
              <a:t>256 classes</a:t>
            </a:r>
          </a:p>
        </p:txBody>
      </p:sp>
    </p:spTree>
    <p:extLst>
      <p:ext uri="{BB962C8B-B14F-4D97-AF65-F5344CB8AC3E}">
        <p14:creationId xmlns:p14="http://schemas.microsoft.com/office/powerpoint/2010/main" val="3732860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98D5E2F-0E10-457E-B2C5-898BA9650E83}"/>
              </a:ext>
            </a:extLst>
          </p:cNvPr>
          <p:cNvGraphicFramePr>
            <a:graphicFrameLocks noGrp="1"/>
          </p:cNvGraphicFramePr>
          <p:nvPr>
            <p:extLst>
              <p:ext uri="{D42A27DB-BD31-4B8C-83A1-F6EECF244321}">
                <p14:modId xmlns:p14="http://schemas.microsoft.com/office/powerpoint/2010/main" val="2588650643"/>
              </p:ext>
            </p:extLst>
          </p:nvPr>
        </p:nvGraphicFramePr>
        <p:xfrm>
          <a:off x="838200" y="1325563"/>
          <a:ext cx="10515600" cy="17526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378720972"/>
                    </a:ext>
                  </a:extLst>
                </a:gridCol>
                <a:gridCol w="3505200">
                  <a:extLst>
                    <a:ext uri="{9D8B030D-6E8A-4147-A177-3AD203B41FA5}">
                      <a16:colId xmlns:a16="http://schemas.microsoft.com/office/drawing/2014/main" val="4145831631"/>
                    </a:ext>
                  </a:extLst>
                </a:gridCol>
                <a:gridCol w="3505200">
                  <a:extLst>
                    <a:ext uri="{9D8B030D-6E8A-4147-A177-3AD203B41FA5}">
                      <a16:colId xmlns:a16="http://schemas.microsoft.com/office/drawing/2014/main" val="659551026"/>
                    </a:ext>
                  </a:extLst>
                </a:gridCol>
              </a:tblGrid>
              <a:tr h="370840">
                <a:tc>
                  <a:txBody>
                    <a:bodyPr/>
                    <a:lstStyle/>
                    <a:p>
                      <a:r>
                        <a:rPr lang="en-US" dirty="0" err="1"/>
                        <a:t>PixelCNN</a:t>
                      </a:r>
                      <a:endParaRPr lang="en-US" dirty="0"/>
                    </a:p>
                  </a:txBody>
                  <a:tcPr/>
                </a:tc>
                <a:tc>
                  <a:txBody>
                    <a:bodyPr/>
                    <a:lstStyle/>
                    <a:p>
                      <a:r>
                        <a:rPr lang="en-US" dirty="0" err="1"/>
                        <a:t>PixelRNN</a:t>
                      </a:r>
                      <a:r>
                        <a:rPr lang="en-US" dirty="0"/>
                        <a:t>-Row LSTM</a:t>
                      </a:r>
                    </a:p>
                  </a:txBody>
                  <a:tcPr/>
                </a:tc>
                <a:tc>
                  <a:txBody>
                    <a:bodyPr/>
                    <a:lstStyle/>
                    <a:p>
                      <a:r>
                        <a:rPr lang="en-US" dirty="0" err="1"/>
                        <a:t>PixelRNN</a:t>
                      </a:r>
                      <a:r>
                        <a:rPr lang="en-US" dirty="0"/>
                        <a:t> – Diagonal </a:t>
                      </a:r>
                      <a:r>
                        <a:rPr lang="en-US" dirty="0" err="1"/>
                        <a:t>BiLSTM</a:t>
                      </a:r>
                      <a:endParaRPr lang="en-US" dirty="0"/>
                    </a:p>
                  </a:txBody>
                  <a:tcPr/>
                </a:tc>
                <a:extLst>
                  <a:ext uri="{0D108BD9-81ED-4DB2-BD59-A6C34878D82A}">
                    <a16:rowId xmlns:a16="http://schemas.microsoft.com/office/drawing/2014/main" val="2985174206"/>
                  </a:ext>
                </a:extLst>
              </a:tr>
              <a:tr h="370840">
                <a:tc>
                  <a:txBody>
                    <a:bodyPr/>
                    <a:lstStyle/>
                    <a:p>
                      <a:r>
                        <a:rPr lang="en-US" dirty="0"/>
                        <a:t>Fastest</a:t>
                      </a:r>
                    </a:p>
                  </a:txBody>
                  <a:tcPr/>
                </a:tc>
                <a:tc>
                  <a:txBody>
                    <a:bodyPr/>
                    <a:lstStyle/>
                    <a:p>
                      <a:r>
                        <a:rPr lang="en-US" dirty="0"/>
                        <a:t>Slow</a:t>
                      </a:r>
                    </a:p>
                  </a:txBody>
                  <a:tcPr/>
                </a:tc>
                <a:tc>
                  <a:txBody>
                    <a:bodyPr/>
                    <a:lstStyle/>
                    <a:p>
                      <a:r>
                        <a:rPr lang="en-US" dirty="0"/>
                        <a:t>Slowest</a:t>
                      </a:r>
                    </a:p>
                  </a:txBody>
                  <a:tcPr/>
                </a:tc>
                <a:extLst>
                  <a:ext uri="{0D108BD9-81ED-4DB2-BD59-A6C34878D82A}">
                    <a16:rowId xmlns:a16="http://schemas.microsoft.com/office/drawing/2014/main" val="1799010148"/>
                  </a:ext>
                </a:extLst>
              </a:tr>
              <a:tr h="370840">
                <a:tc>
                  <a:txBody>
                    <a:bodyPr/>
                    <a:lstStyle/>
                    <a:p>
                      <a:r>
                        <a:rPr lang="en-US" dirty="0"/>
                        <a:t>Bounded receptive field (</a:t>
                      </a:r>
                      <a:r>
                        <a:rPr lang="en-US" dirty="0">
                          <a:highlight>
                            <a:srgbClr val="FFFF00"/>
                          </a:highlight>
                        </a:rPr>
                        <a:t>Blind spot problem)</a:t>
                      </a:r>
                    </a:p>
                  </a:txBody>
                  <a:tcPr/>
                </a:tc>
                <a:tc>
                  <a:txBody>
                    <a:bodyPr/>
                    <a:lstStyle/>
                    <a:p>
                      <a:r>
                        <a:rPr lang="en-US" dirty="0"/>
                        <a:t>Triangular receptive field</a:t>
                      </a:r>
                    </a:p>
                  </a:txBody>
                  <a:tcPr/>
                </a:tc>
                <a:tc>
                  <a:txBody>
                    <a:bodyPr/>
                    <a:lstStyle/>
                    <a:p>
                      <a:r>
                        <a:rPr lang="en-US" dirty="0"/>
                        <a:t>Full dependency receptive field</a:t>
                      </a:r>
                    </a:p>
                  </a:txBody>
                  <a:tcPr/>
                </a:tc>
                <a:extLst>
                  <a:ext uri="{0D108BD9-81ED-4DB2-BD59-A6C34878D82A}">
                    <a16:rowId xmlns:a16="http://schemas.microsoft.com/office/drawing/2014/main" val="377523046"/>
                  </a:ext>
                </a:extLst>
              </a:tr>
              <a:tr h="370840">
                <a:tc>
                  <a:txBody>
                    <a:bodyPr/>
                    <a:lstStyle/>
                    <a:p>
                      <a:r>
                        <a:rPr lang="en-US" dirty="0"/>
                        <a:t>Good performances </a:t>
                      </a:r>
                    </a:p>
                  </a:txBody>
                  <a:tcPr/>
                </a:tc>
                <a:tc>
                  <a:txBody>
                    <a:bodyPr/>
                    <a:lstStyle/>
                    <a:p>
                      <a:r>
                        <a:rPr lang="en-US" dirty="0"/>
                        <a:t>Worst performances</a:t>
                      </a:r>
                    </a:p>
                  </a:txBody>
                  <a:tcPr/>
                </a:tc>
                <a:tc>
                  <a:txBody>
                    <a:bodyPr/>
                    <a:lstStyle/>
                    <a:p>
                      <a:r>
                        <a:rPr lang="en-US" dirty="0"/>
                        <a:t>Best performances</a:t>
                      </a:r>
                    </a:p>
                  </a:txBody>
                  <a:tcPr/>
                </a:tc>
                <a:extLst>
                  <a:ext uri="{0D108BD9-81ED-4DB2-BD59-A6C34878D82A}">
                    <a16:rowId xmlns:a16="http://schemas.microsoft.com/office/drawing/2014/main" val="3849103870"/>
                  </a:ext>
                </a:extLst>
              </a:tr>
            </a:tbl>
          </a:graphicData>
        </a:graphic>
      </p:graphicFrame>
      <p:pic>
        <p:nvPicPr>
          <p:cNvPr id="6" name="Picture 5">
            <a:extLst>
              <a:ext uri="{FF2B5EF4-FFF2-40B4-BE49-F238E27FC236}">
                <a16:creationId xmlns:a16="http://schemas.microsoft.com/office/drawing/2014/main" id="{F5047EF9-C999-4F2B-877A-7064E5509400}"/>
              </a:ext>
            </a:extLst>
          </p:cNvPr>
          <p:cNvPicPr>
            <a:picLocks noChangeAspect="1"/>
          </p:cNvPicPr>
          <p:nvPr/>
        </p:nvPicPr>
        <p:blipFill>
          <a:blip r:embed="rId2"/>
          <a:stretch>
            <a:fillRect/>
          </a:stretch>
        </p:blipFill>
        <p:spPr>
          <a:xfrm>
            <a:off x="1119188" y="3578225"/>
            <a:ext cx="9563100" cy="2667000"/>
          </a:xfrm>
          <a:prstGeom prst="rect">
            <a:avLst/>
          </a:prstGeom>
        </p:spPr>
      </p:pic>
      <p:sp>
        <p:nvSpPr>
          <p:cNvPr id="7" name="Title 1">
            <a:extLst>
              <a:ext uri="{FF2B5EF4-FFF2-40B4-BE49-F238E27FC236}">
                <a16:creationId xmlns:a16="http://schemas.microsoft.com/office/drawing/2014/main" id="{CDABE28E-AB73-4063-A24D-6E40A0900DD5}"/>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PixelCNN</a:t>
            </a:r>
            <a:r>
              <a:rPr lang="en-US" dirty="0"/>
              <a:t>: Comparison</a:t>
            </a:r>
          </a:p>
        </p:txBody>
      </p:sp>
    </p:spTree>
    <p:extLst>
      <p:ext uri="{BB962C8B-B14F-4D97-AF65-F5344CB8AC3E}">
        <p14:creationId xmlns:p14="http://schemas.microsoft.com/office/powerpoint/2010/main" val="3345056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8C2BF924-DCD4-4927-A534-C45DAE61DA4B}"/>
              </a:ext>
            </a:extLst>
          </p:cNvPr>
          <p:cNvCxnSpPr>
            <a:cxnSpLocks/>
          </p:cNvCxnSpPr>
          <p:nvPr/>
        </p:nvCxnSpPr>
        <p:spPr>
          <a:xfrm flipV="1">
            <a:off x="8714154" y="2211754"/>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680399E-6AB0-4929-9907-B5A1EB8A2FCA}"/>
              </a:ext>
            </a:extLst>
          </p:cNvPr>
          <p:cNvCxnSpPr>
            <a:cxnSpLocks/>
          </p:cNvCxnSpPr>
          <p:nvPr/>
        </p:nvCxnSpPr>
        <p:spPr>
          <a:xfrm>
            <a:off x="8714154" y="3032369"/>
            <a:ext cx="15631" cy="2102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9352F-1526-4672-8A43-43B0DB1ABA63}"/>
              </a:ext>
            </a:extLst>
          </p:cNvPr>
          <p:cNvCxnSpPr/>
          <p:nvPr/>
        </p:nvCxnSpPr>
        <p:spPr>
          <a:xfrm>
            <a:off x="10597661" y="2211754"/>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3920082-5C4C-4432-ACB1-704F0468AEFB}"/>
              </a:ext>
            </a:extLst>
          </p:cNvPr>
          <p:cNvCxnSpPr>
            <a:cxnSpLocks/>
          </p:cNvCxnSpPr>
          <p:nvPr/>
        </p:nvCxnSpPr>
        <p:spPr>
          <a:xfrm>
            <a:off x="8858738" y="2965939"/>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E2631F-0A87-4C51-B1B8-15ED811DDD5E}"/>
              </a:ext>
            </a:extLst>
          </p:cNvPr>
          <p:cNvCxnSpPr>
            <a:cxnSpLocks/>
          </p:cNvCxnSpPr>
          <p:nvPr/>
        </p:nvCxnSpPr>
        <p:spPr>
          <a:xfrm>
            <a:off x="8995508" y="2907323"/>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8B8FFE-CAEE-4049-AC15-62A1C5266748}"/>
              </a:ext>
            </a:extLst>
          </p:cNvPr>
          <p:cNvCxnSpPr>
            <a:cxnSpLocks/>
          </p:cNvCxnSpPr>
          <p:nvPr/>
        </p:nvCxnSpPr>
        <p:spPr>
          <a:xfrm>
            <a:off x="9132278" y="2848707"/>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2D480D-EA71-41B7-A838-8BCF8C5B6A7B}"/>
              </a:ext>
            </a:extLst>
          </p:cNvPr>
          <p:cNvCxnSpPr>
            <a:cxnSpLocks/>
          </p:cNvCxnSpPr>
          <p:nvPr/>
        </p:nvCxnSpPr>
        <p:spPr>
          <a:xfrm>
            <a:off x="9276863" y="279009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A7DAD9-FEE3-425A-A19B-94436AB647DC}"/>
              </a:ext>
            </a:extLst>
          </p:cNvPr>
          <p:cNvCxnSpPr>
            <a:cxnSpLocks/>
          </p:cNvCxnSpPr>
          <p:nvPr/>
        </p:nvCxnSpPr>
        <p:spPr>
          <a:xfrm>
            <a:off x="9413631" y="273929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F21328-DD65-4E2B-9EFB-79F69960963D}"/>
              </a:ext>
            </a:extLst>
          </p:cNvPr>
          <p:cNvCxnSpPr>
            <a:cxnSpLocks/>
          </p:cNvCxnSpPr>
          <p:nvPr/>
        </p:nvCxnSpPr>
        <p:spPr>
          <a:xfrm>
            <a:off x="9558215" y="267286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88D2CE-7A7B-4E38-A487-E5F2BC92D223}"/>
              </a:ext>
            </a:extLst>
          </p:cNvPr>
          <p:cNvCxnSpPr>
            <a:cxnSpLocks/>
          </p:cNvCxnSpPr>
          <p:nvPr/>
        </p:nvCxnSpPr>
        <p:spPr>
          <a:xfrm>
            <a:off x="9694985" y="2614246"/>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5F3C87-C4CC-49C2-8D9C-FDD59F82ECAC}"/>
              </a:ext>
            </a:extLst>
          </p:cNvPr>
          <p:cNvCxnSpPr>
            <a:cxnSpLocks/>
          </p:cNvCxnSpPr>
          <p:nvPr/>
        </p:nvCxnSpPr>
        <p:spPr>
          <a:xfrm>
            <a:off x="9831755" y="2555630"/>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C09397-08EB-432E-860C-0F10136514BD}"/>
              </a:ext>
            </a:extLst>
          </p:cNvPr>
          <p:cNvCxnSpPr>
            <a:cxnSpLocks/>
          </p:cNvCxnSpPr>
          <p:nvPr/>
        </p:nvCxnSpPr>
        <p:spPr>
          <a:xfrm>
            <a:off x="9976340" y="2497015"/>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2115B9-3470-4E32-A9DC-73C439BE06E1}"/>
              </a:ext>
            </a:extLst>
          </p:cNvPr>
          <p:cNvCxnSpPr>
            <a:cxnSpLocks/>
          </p:cNvCxnSpPr>
          <p:nvPr/>
        </p:nvCxnSpPr>
        <p:spPr>
          <a:xfrm>
            <a:off x="10136555" y="2426676"/>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22E22F6-3C45-4376-827A-78E4C647597F}"/>
              </a:ext>
            </a:extLst>
          </p:cNvPr>
          <p:cNvCxnSpPr>
            <a:cxnSpLocks/>
          </p:cNvCxnSpPr>
          <p:nvPr/>
        </p:nvCxnSpPr>
        <p:spPr>
          <a:xfrm>
            <a:off x="10281139" y="2360246"/>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96A872-0E4B-4379-AE2D-DDF7B5C39449}"/>
              </a:ext>
            </a:extLst>
          </p:cNvPr>
          <p:cNvCxnSpPr>
            <a:cxnSpLocks/>
          </p:cNvCxnSpPr>
          <p:nvPr/>
        </p:nvCxnSpPr>
        <p:spPr>
          <a:xfrm>
            <a:off x="10417909" y="2301630"/>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4DF588D-8F1E-4ECE-9372-57DA290DC3D4}"/>
              </a:ext>
            </a:extLst>
          </p:cNvPr>
          <p:cNvCxnSpPr>
            <a:cxnSpLocks/>
          </p:cNvCxnSpPr>
          <p:nvPr/>
        </p:nvCxnSpPr>
        <p:spPr>
          <a:xfrm flipV="1">
            <a:off x="8714153" y="239150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504FF83-7311-41F9-B730-394E099BB8E3}"/>
              </a:ext>
            </a:extLst>
          </p:cNvPr>
          <p:cNvCxnSpPr>
            <a:cxnSpLocks/>
          </p:cNvCxnSpPr>
          <p:nvPr/>
        </p:nvCxnSpPr>
        <p:spPr>
          <a:xfrm flipV="1">
            <a:off x="8718060" y="2571260"/>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DFC9A0-DEDF-4AE1-9CF0-C685FB526337}"/>
              </a:ext>
            </a:extLst>
          </p:cNvPr>
          <p:cNvCxnSpPr>
            <a:cxnSpLocks/>
          </p:cNvCxnSpPr>
          <p:nvPr/>
        </p:nvCxnSpPr>
        <p:spPr>
          <a:xfrm flipV="1">
            <a:off x="8710247" y="276273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EE9223-A5CC-4C90-920E-9DB054E51955}"/>
              </a:ext>
            </a:extLst>
          </p:cNvPr>
          <p:cNvCxnSpPr>
            <a:cxnSpLocks/>
          </p:cNvCxnSpPr>
          <p:nvPr/>
        </p:nvCxnSpPr>
        <p:spPr>
          <a:xfrm flipV="1">
            <a:off x="8714152" y="2936629"/>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F86EA1-2973-4FB6-A429-EAE4FBCE431B}"/>
              </a:ext>
            </a:extLst>
          </p:cNvPr>
          <p:cNvCxnSpPr>
            <a:cxnSpLocks/>
          </p:cNvCxnSpPr>
          <p:nvPr/>
        </p:nvCxnSpPr>
        <p:spPr>
          <a:xfrm flipV="1">
            <a:off x="8706343" y="3098801"/>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8D7D429-4251-42C6-9A49-8B75AEB889E8}"/>
              </a:ext>
            </a:extLst>
          </p:cNvPr>
          <p:cNvCxnSpPr>
            <a:cxnSpLocks/>
          </p:cNvCxnSpPr>
          <p:nvPr/>
        </p:nvCxnSpPr>
        <p:spPr>
          <a:xfrm flipV="1">
            <a:off x="8706342" y="3278554"/>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DB98C34-5A6B-417C-86AE-D30CAF87A690}"/>
              </a:ext>
            </a:extLst>
          </p:cNvPr>
          <p:cNvCxnSpPr>
            <a:cxnSpLocks/>
          </p:cNvCxnSpPr>
          <p:nvPr/>
        </p:nvCxnSpPr>
        <p:spPr>
          <a:xfrm flipV="1">
            <a:off x="8710249" y="345830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A01F1D7-07E6-4097-9F3F-38091B19EB14}"/>
              </a:ext>
            </a:extLst>
          </p:cNvPr>
          <p:cNvCxnSpPr>
            <a:cxnSpLocks/>
          </p:cNvCxnSpPr>
          <p:nvPr/>
        </p:nvCxnSpPr>
        <p:spPr>
          <a:xfrm flipV="1">
            <a:off x="8702436" y="3649784"/>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2C8960-7071-485A-8F3A-C6E998D1D880}"/>
              </a:ext>
            </a:extLst>
          </p:cNvPr>
          <p:cNvCxnSpPr>
            <a:cxnSpLocks/>
          </p:cNvCxnSpPr>
          <p:nvPr/>
        </p:nvCxnSpPr>
        <p:spPr>
          <a:xfrm flipV="1">
            <a:off x="8706341" y="3823676"/>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DFA375-56F2-4DC4-B5CC-0B0EAE666421}"/>
              </a:ext>
            </a:extLst>
          </p:cNvPr>
          <p:cNvCxnSpPr>
            <a:cxnSpLocks/>
          </p:cNvCxnSpPr>
          <p:nvPr/>
        </p:nvCxnSpPr>
        <p:spPr>
          <a:xfrm flipV="1">
            <a:off x="8702437" y="4002453"/>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DBA440-56A2-4417-9A6C-85C7EE9EF9C8}"/>
              </a:ext>
            </a:extLst>
          </p:cNvPr>
          <p:cNvCxnSpPr>
            <a:cxnSpLocks/>
          </p:cNvCxnSpPr>
          <p:nvPr/>
        </p:nvCxnSpPr>
        <p:spPr>
          <a:xfrm flipV="1">
            <a:off x="8702436" y="4182206"/>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0CA086-823E-472E-9304-FC2BE7A52125}"/>
              </a:ext>
            </a:extLst>
          </p:cNvPr>
          <p:cNvCxnSpPr>
            <a:cxnSpLocks/>
          </p:cNvCxnSpPr>
          <p:nvPr/>
        </p:nvCxnSpPr>
        <p:spPr>
          <a:xfrm flipV="1">
            <a:off x="6279658" y="2211754"/>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989A83F-4B80-4E5B-8B79-3A698ACD559D}"/>
              </a:ext>
            </a:extLst>
          </p:cNvPr>
          <p:cNvCxnSpPr>
            <a:cxnSpLocks/>
          </p:cNvCxnSpPr>
          <p:nvPr/>
        </p:nvCxnSpPr>
        <p:spPr>
          <a:xfrm>
            <a:off x="6279658" y="3032369"/>
            <a:ext cx="15631" cy="2102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E0AD34-3173-45FB-B3EA-36897E98A515}"/>
              </a:ext>
            </a:extLst>
          </p:cNvPr>
          <p:cNvCxnSpPr/>
          <p:nvPr/>
        </p:nvCxnSpPr>
        <p:spPr>
          <a:xfrm>
            <a:off x="8163165" y="2211754"/>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45296CA-E8D0-4997-8A38-30F77BFDE7B9}"/>
              </a:ext>
            </a:extLst>
          </p:cNvPr>
          <p:cNvCxnSpPr>
            <a:cxnSpLocks/>
          </p:cNvCxnSpPr>
          <p:nvPr/>
        </p:nvCxnSpPr>
        <p:spPr>
          <a:xfrm>
            <a:off x="6424242" y="2965939"/>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A9AA639-4EB5-4910-AC25-E51C73327B74}"/>
              </a:ext>
            </a:extLst>
          </p:cNvPr>
          <p:cNvCxnSpPr>
            <a:cxnSpLocks/>
          </p:cNvCxnSpPr>
          <p:nvPr/>
        </p:nvCxnSpPr>
        <p:spPr>
          <a:xfrm>
            <a:off x="6561012" y="2907323"/>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E1DC70E-44DE-4F92-A0D4-B3026926C9DA}"/>
              </a:ext>
            </a:extLst>
          </p:cNvPr>
          <p:cNvCxnSpPr>
            <a:cxnSpLocks/>
          </p:cNvCxnSpPr>
          <p:nvPr/>
        </p:nvCxnSpPr>
        <p:spPr>
          <a:xfrm>
            <a:off x="6697782" y="2848707"/>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264493E-6617-45EA-9033-AE0AAB7C4821}"/>
              </a:ext>
            </a:extLst>
          </p:cNvPr>
          <p:cNvCxnSpPr>
            <a:cxnSpLocks/>
          </p:cNvCxnSpPr>
          <p:nvPr/>
        </p:nvCxnSpPr>
        <p:spPr>
          <a:xfrm>
            <a:off x="6842367" y="279009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0CD4C12-7DB6-4A7D-8BAF-11E0CCBA2783}"/>
              </a:ext>
            </a:extLst>
          </p:cNvPr>
          <p:cNvCxnSpPr>
            <a:cxnSpLocks/>
          </p:cNvCxnSpPr>
          <p:nvPr/>
        </p:nvCxnSpPr>
        <p:spPr>
          <a:xfrm>
            <a:off x="6979135" y="273929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21C686E-C983-48C6-BA78-DD81640980D6}"/>
              </a:ext>
            </a:extLst>
          </p:cNvPr>
          <p:cNvCxnSpPr>
            <a:cxnSpLocks/>
          </p:cNvCxnSpPr>
          <p:nvPr/>
        </p:nvCxnSpPr>
        <p:spPr>
          <a:xfrm>
            <a:off x="7123719" y="267286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DF45CD-0A35-4396-BF59-2A3216730964}"/>
              </a:ext>
            </a:extLst>
          </p:cNvPr>
          <p:cNvCxnSpPr>
            <a:cxnSpLocks/>
          </p:cNvCxnSpPr>
          <p:nvPr/>
        </p:nvCxnSpPr>
        <p:spPr>
          <a:xfrm>
            <a:off x="7260489" y="2614246"/>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FF1BE16-D014-4167-BB3F-55C29CD2537C}"/>
              </a:ext>
            </a:extLst>
          </p:cNvPr>
          <p:cNvCxnSpPr>
            <a:cxnSpLocks/>
          </p:cNvCxnSpPr>
          <p:nvPr/>
        </p:nvCxnSpPr>
        <p:spPr>
          <a:xfrm>
            <a:off x="7397259" y="2555630"/>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A928FF0-44F3-4D4A-B472-9ADA41D002FD}"/>
              </a:ext>
            </a:extLst>
          </p:cNvPr>
          <p:cNvCxnSpPr>
            <a:cxnSpLocks/>
          </p:cNvCxnSpPr>
          <p:nvPr/>
        </p:nvCxnSpPr>
        <p:spPr>
          <a:xfrm>
            <a:off x="7541844" y="2497015"/>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B2A0DAC-50D0-4841-B3B6-5603FB2C25D6}"/>
              </a:ext>
            </a:extLst>
          </p:cNvPr>
          <p:cNvCxnSpPr>
            <a:cxnSpLocks/>
          </p:cNvCxnSpPr>
          <p:nvPr/>
        </p:nvCxnSpPr>
        <p:spPr>
          <a:xfrm>
            <a:off x="7702059" y="2426676"/>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8FF0543-690C-4038-8634-C099854B3015}"/>
              </a:ext>
            </a:extLst>
          </p:cNvPr>
          <p:cNvCxnSpPr>
            <a:cxnSpLocks/>
          </p:cNvCxnSpPr>
          <p:nvPr/>
        </p:nvCxnSpPr>
        <p:spPr>
          <a:xfrm>
            <a:off x="7846643" y="2360246"/>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D16802F-B8A4-4200-8B55-F2A94EA01D92}"/>
              </a:ext>
            </a:extLst>
          </p:cNvPr>
          <p:cNvCxnSpPr>
            <a:cxnSpLocks/>
          </p:cNvCxnSpPr>
          <p:nvPr/>
        </p:nvCxnSpPr>
        <p:spPr>
          <a:xfrm>
            <a:off x="7983413" y="2301630"/>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EC3A01-172A-4A6C-95E6-EC1EF924DBAA}"/>
              </a:ext>
            </a:extLst>
          </p:cNvPr>
          <p:cNvCxnSpPr>
            <a:cxnSpLocks/>
          </p:cNvCxnSpPr>
          <p:nvPr/>
        </p:nvCxnSpPr>
        <p:spPr>
          <a:xfrm flipV="1">
            <a:off x="6279657" y="239150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E5B56DC-9F18-4816-914C-55E03C7DEAE4}"/>
              </a:ext>
            </a:extLst>
          </p:cNvPr>
          <p:cNvCxnSpPr>
            <a:cxnSpLocks/>
          </p:cNvCxnSpPr>
          <p:nvPr/>
        </p:nvCxnSpPr>
        <p:spPr>
          <a:xfrm flipV="1">
            <a:off x="6283564" y="2571260"/>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ABAF540-6C50-4D5F-95E1-8EDF1DF0F94F}"/>
              </a:ext>
            </a:extLst>
          </p:cNvPr>
          <p:cNvCxnSpPr>
            <a:cxnSpLocks/>
          </p:cNvCxnSpPr>
          <p:nvPr/>
        </p:nvCxnSpPr>
        <p:spPr>
          <a:xfrm flipV="1">
            <a:off x="6275751" y="276273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353AC6-3292-43B1-BD4C-2C90C41FE99A}"/>
              </a:ext>
            </a:extLst>
          </p:cNvPr>
          <p:cNvCxnSpPr>
            <a:cxnSpLocks/>
          </p:cNvCxnSpPr>
          <p:nvPr/>
        </p:nvCxnSpPr>
        <p:spPr>
          <a:xfrm flipV="1">
            <a:off x="6279656" y="2936629"/>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2CD7EF1-7C96-4E4E-91AB-C2BCE0671CA4}"/>
              </a:ext>
            </a:extLst>
          </p:cNvPr>
          <p:cNvCxnSpPr>
            <a:cxnSpLocks/>
          </p:cNvCxnSpPr>
          <p:nvPr/>
        </p:nvCxnSpPr>
        <p:spPr>
          <a:xfrm flipV="1">
            <a:off x="6271847" y="3098801"/>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C3613A-AE54-4B8B-922B-F6CA5ED28F19}"/>
              </a:ext>
            </a:extLst>
          </p:cNvPr>
          <p:cNvCxnSpPr>
            <a:cxnSpLocks/>
          </p:cNvCxnSpPr>
          <p:nvPr/>
        </p:nvCxnSpPr>
        <p:spPr>
          <a:xfrm flipV="1">
            <a:off x="6271846" y="3278554"/>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C093B9-D9AA-41F2-9B24-41FBEAFE824B}"/>
              </a:ext>
            </a:extLst>
          </p:cNvPr>
          <p:cNvCxnSpPr>
            <a:cxnSpLocks/>
          </p:cNvCxnSpPr>
          <p:nvPr/>
        </p:nvCxnSpPr>
        <p:spPr>
          <a:xfrm flipV="1">
            <a:off x="6275753" y="345830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6427A5A-143B-4223-A8D6-3000B79F326B}"/>
              </a:ext>
            </a:extLst>
          </p:cNvPr>
          <p:cNvCxnSpPr>
            <a:cxnSpLocks/>
          </p:cNvCxnSpPr>
          <p:nvPr/>
        </p:nvCxnSpPr>
        <p:spPr>
          <a:xfrm flipV="1">
            <a:off x="6267940" y="3649784"/>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849E64-F370-4BE2-991F-47551DBCA4F1}"/>
              </a:ext>
            </a:extLst>
          </p:cNvPr>
          <p:cNvCxnSpPr>
            <a:cxnSpLocks/>
          </p:cNvCxnSpPr>
          <p:nvPr/>
        </p:nvCxnSpPr>
        <p:spPr>
          <a:xfrm flipV="1">
            <a:off x="6271845" y="3823676"/>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118EAC1-1BF4-44DB-8F99-95EE512D2A2D}"/>
              </a:ext>
            </a:extLst>
          </p:cNvPr>
          <p:cNvCxnSpPr>
            <a:cxnSpLocks/>
          </p:cNvCxnSpPr>
          <p:nvPr/>
        </p:nvCxnSpPr>
        <p:spPr>
          <a:xfrm flipV="1">
            <a:off x="6267941" y="4002453"/>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24011B2-73AF-4DE0-A586-1D70357608AF}"/>
              </a:ext>
            </a:extLst>
          </p:cNvPr>
          <p:cNvCxnSpPr>
            <a:cxnSpLocks/>
          </p:cNvCxnSpPr>
          <p:nvPr/>
        </p:nvCxnSpPr>
        <p:spPr>
          <a:xfrm flipV="1">
            <a:off x="6267940" y="4182206"/>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90D09EE-98C7-4FD6-806D-936C25B08263}"/>
              </a:ext>
            </a:extLst>
          </p:cNvPr>
          <p:cNvCxnSpPr>
            <a:cxnSpLocks/>
          </p:cNvCxnSpPr>
          <p:nvPr/>
        </p:nvCxnSpPr>
        <p:spPr>
          <a:xfrm flipV="1">
            <a:off x="4048377" y="220393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030F5DE-EC8C-4BC3-A800-0190B95285F8}"/>
              </a:ext>
            </a:extLst>
          </p:cNvPr>
          <p:cNvCxnSpPr>
            <a:cxnSpLocks/>
          </p:cNvCxnSpPr>
          <p:nvPr/>
        </p:nvCxnSpPr>
        <p:spPr>
          <a:xfrm>
            <a:off x="4048377" y="3024552"/>
            <a:ext cx="15631" cy="2102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4D1CE2D-FEDC-467E-81DF-4653940CCA84}"/>
              </a:ext>
            </a:extLst>
          </p:cNvPr>
          <p:cNvCxnSpPr/>
          <p:nvPr/>
        </p:nvCxnSpPr>
        <p:spPr>
          <a:xfrm>
            <a:off x="5931884" y="2203937"/>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91CA96A-7203-43AE-88D0-B98519E4EFDC}"/>
              </a:ext>
            </a:extLst>
          </p:cNvPr>
          <p:cNvCxnSpPr>
            <a:cxnSpLocks/>
          </p:cNvCxnSpPr>
          <p:nvPr/>
        </p:nvCxnSpPr>
        <p:spPr>
          <a:xfrm>
            <a:off x="4192961" y="295812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7E544A8-F7B6-4345-9C8D-5DD2C9A516DA}"/>
              </a:ext>
            </a:extLst>
          </p:cNvPr>
          <p:cNvCxnSpPr>
            <a:cxnSpLocks/>
          </p:cNvCxnSpPr>
          <p:nvPr/>
        </p:nvCxnSpPr>
        <p:spPr>
          <a:xfrm>
            <a:off x="4329731" y="2899506"/>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0DEA69B-AB04-4449-A6FA-EF03845BE5E2}"/>
              </a:ext>
            </a:extLst>
          </p:cNvPr>
          <p:cNvCxnSpPr>
            <a:cxnSpLocks/>
          </p:cNvCxnSpPr>
          <p:nvPr/>
        </p:nvCxnSpPr>
        <p:spPr>
          <a:xfrm>
            <a:off x="4466501" y="2840890"/>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A67B38C-38FE-4828-88AD-B5D4E2E86A18}"/>
              </a:ext>
            </a:extLst>
          </p:cNvPr>
          <p:cNvCxnSpPr>
            <a:cxnSpLocks/>
          </p:cNvCxnSpPr>
          <p:nvPr/>
        </p:nvCxnSpPr>
        <p:spPr>
          <a:xfrm>
            <a:off x="4611086" y="2782275"/>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2DB44A8-A3EC-488F-9098-BC4CD2AD5211}"/>
              </a:ext>
            </a:extLst>
          </p:cNvPr>
          <p:cNvCxnSpPr>
            <a:cxnSpLocks/>
          </p:cNvCxnSpPr>
          <p:nvPr/>
        </p:nvCxnSpPr>
        <p:spPr>
          <a:xfrm>
            <a:off x="4747854" y="2731475"/>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D41A7E6-D107-4E5F-8F88-AB2A4112917B}"/>
              </a:ext>
            </a:extLst>
          </p:cNvPr>
          <p:cNvCxnSpPr>
            <a:cxnSpLocks/>
          </p:cNvCxnSpPr>
          <p:nvPr/>
        </p:nvCxnSpPr>
        <p:spPr>
          <a:xfrm>
            <a:off x="4892438" y="2665045"/>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16A622-2A50-40C0-8352-79128521D097}"/>
              </a:ext>
            </a:extLst>
          </p:cNvPr>
          <p:cNvCxnSpPr>
            <a:cxnSpLocks/>
          </p:cNvCxnSpPr>
          <p:nvPr/>
        </p:nvCxnSpPr>
        <p:spPr>
          <a:xfrm>
            <a:off x="5029208" y="2606429"/>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E69B1C-722A-4565-984B-61295B888751}"/>
              </a:ext>
            </a:extLst>
          </p:cNvPr>
          <p:cNvCxnSpPr>
            <a:cxnSpLocks/>
          </p:cNvCxnSpPr>
          <p:nvPr/>
        </p:nvCxnSpPr>
        <p:spPr>
          <a:xfrm>
            <a:off x="5165978" y="2547813"/>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2561A04-5992-42F2-963A-1EC91DCED2CC}"/>
              </a:ext>
            </a:extLst>
          </p:cNvPr>
          <p:cNvCxnSpPr>
            <a:cxnSpLocks/>
          </p:cNvCxnSpPr>
          <p:nvPr/>
        </p:nvCxnSpPr>
        <p:spPr>
          <a:xfrm>
            <a:off x="5310563" y="2489198"/>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A1A47E5-3652-4851-AE04-E17EF19AC808}"/>
              </a:ext>
            </a:extLst>
          </p:cNvPr>
          <p:cNvCxnSpPr>
            <a:cxnSpLocks/>
          </p:cNvCxnSpPr>
          <p:nvPr/>
        </p:nvCxnSpPr>
        <p:spPr>
          <a:xfrm>
            <a:off x="5470778" y="2418859"/>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043AAB8-3385-4C66-BD43-6AB1D98A4C4F}"/>
              </a:ext>
            </a:extLst>
          </p:cNvPr>
          <p:cNvCxnSpPr>
            <a:cxnSpLocks/>
          </p:cNvCxnSpPr>
          <p:nvPr/>
        </p:nvCxnSpPr>
        <p:spPr>
          <a:xfrm>
            <a:off x="5615362" y="2352429"/>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DD4337F-1F7F-4E1F-8157-ACF945A5584D}"/>
              </a:ext>
            </a:extLst>
          </p:cNvPr>
          <p:cNvCxnSpPr>
            <a:cxnSpLocks/>
          </p:cNvCxnSpPr>
          <p:nvPr/>
        </p:nvCxnSpPr>
        <p:spPr>
          <a:xfrm>
            <a:off x="5752132" y="2293813"/>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035FF5E-9526-4830-B034-81C80E71CEA4}"/>
              </a:ext>
            </a:extLst>
          </p:cNvPr>
          <p:cNvCxnSpPr>
            <a:cxnSpLocks/>
          </p:cNvCxnSpPr>
          <p:nvPr/>
        </p:nvCxnSpPr>
        <p:spPr>
          <a:xfrm flipV="1">
            <a:off x="4048376" y="2383690"/>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D7653EF-73B8-42B0-85F3-6D8051E94D88}"/>
              </a:ext>
            </a:extLst>
          </p:cNvPr>
          <p:cNvCxnSpPr>
            <a:cxnSpLocks/>
          </p:cNvCxnSpPr>
          <p:nvPr/>
        </p:nvCxnSpPr>
        <p:spPr>
          <a:xfrm flipV="1">
            <a:off x="4052283" y="2563443"/>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49D4023-13FF-419D-8834-09CF12FA756F}"/>
              </a:ext>
            </a:extLst>
          </p:cNvPr>
          <p:cNvCxnSpPr>
            <a:cxnSpLocks/>
          </p:cNvCxnSpPr>
          <p:nvPr/>
        </p:nvCxnSpPr>
        <p:spPr>
          <a:xfrm flipV="1">
            <a:off x="4044470" y="2754920"/>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9C9E8B7-590B-46BC-8E2D-A8D100C64FF8}"/>
              </a:ext>
            </a:extLst>
          </p:cNvPr>
          <p:cNvCxnSpPr>
            <a:cxnSpLocks/>
          </p:cNvCxnSpPr>
          <p:nvPr/>
        </p:nvCxnSpPr>
        <p:spPr>
          <a:xfrm flipV="1">
            <a:off x="4048375" y="2928812"/>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2314023-3FD0-4B0E-B075-74F31498636C}"/>
              </a:ext>
            </a:extLst>
          </p:cNvPr>
          <p:cNvCxnSpPr>
            <a:cxnSpLocks/>
          </p:cNvCxnSpPr>
          <p:nvPr/>
        </p:nvCxnSpPr>
        <p:spPr>
          <a:xfrm flipV="1">
            <a:off x="4040566" y="3090984"/>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D9092F9-B56D-422E-8FEE-D0CCE8D22A59}"/>
              </a:ext>
            </a:extLst>
          </p:cNvPr>
          <p:cNvCxnSpPr>
            <a:cxnSpLocks/>
          </p:cNvCxnSpPr>
          <p:nvPr/>
        </p:nvCxnSpPr>
        <p:spPr>
          <a:xfrm flipV="1">
            <a:off x="4040565" y="327073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9F44D7D-5F64-4149-91BE-A6B0F0CEC596}"/>
              </a:ext>
            </a:extLst>
          </p:cNvPr>
          <p:cNvCxnSpPr>
            <a:cxnSpLocks/>
          </p:cNvCxnSpPr>
          <p:nvPr/>
        </p:nvCxnSpPr>
        <p:spPr>
          <a:xfrm flipV="1">
            <a:off x="4044472" y="3450490"/>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273ABE1-20B7-4FD9-BB64-6812BD0C0C65}"/>
              </a:ext>
            </a:extLst>
          </p:cNvPr>
          <p:cNvCxnSpPr>
            <a:cxnSpLocks/>
          </p:cNvCxnSpPr>
          <p:nvPr/>
        </p:nvCxnSpPr>
        <p:spPr>
          <a:xfrm flipV="1">
            <a:off x="4036659" y="364196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1C32C7A-2C5F-40DE-B77E-C5E92DF3713D}"/>
              </a:ext>
            </a:extLst>
          </p:cNvPr>
          <p:cNvCxnSpPr>
            <a:cxnSpLocks/>
          </p:cNvCxnSpPr>
          <p:nvPr/>
        </p:nvCxnSpPr>
        <p:spPr>
          <a:xfrm flipV="1">
            <a:off x="4040564" y="3815859"/>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E352086-7389-4025-86A8-6010F1D3D840}"/>
              </a:ext>
            </a:extLst>
          </p:cNvPr>
          <p:cNvCxnSpPr>
            <a:cxnSpLocks/>
          </p:cNvCxnSpPr>
          <p:nvPr/>
        </p:nvCxnSpPr>
        <p:spPr>
          <a:xfrm flipV="1">
            <a:off x="4036660" y="3994636"/>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F7541B6-3E71-4D80-88A4-64A607DE93C6}"/>
              </a:ext>
            </a:extLst>
          </p:cNvPr>
          <p:cNvCxnSpPr>
            <a:cxnSpLocks/>
          </p:cNvCxnSpPr>
          <p:nvPr/>
        </p:nvCxnSpPr>
        <p:spPr>
          <a:xfrm flipV="1">
            <a:off x="4036659" y="4174389"/>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2C54BCB-CD43-4DC2-BA43-E99A8D5F576A}"/>
              </a:ext>
            </a:extLst>
          </p:cNvPr>
          <p:cNvCxnSpPr>
            <a:cxnSpLocks/>
          </p:cNvCxnSpPr>
          <p:nvPr/>
        </p:nvCxnSpPr>
        <p:spPr>
          <a:xfrm flipV="1">
            <a:off x="1762365" y="2293810"/>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D5F3CDF-0216-4D45-B6E9-2A8EE82C2BE4}"/>
              </a:ext>
            </a:extLst>
          </p:cNvPr>
          <p:cNvCxnSpPr>
            <a:cxnSpLocks/>
          </p:cNvCxnSpPr>
          <p:nvPr/>
        </p:nvCxnSpPr>
        <p:spPr>
          <a:xfrm>
            <a:off x="1762365" y="3114425"/>
            <a:ext cx="15631" cy="2102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9A4AA4-93BE-4A90-99A0-467CB370C419}"/>
              </a:ext>
            </a:extLst>
          </p:cNvPr>
          <p:cNvCxnSpPr/>
          <p:nvPr/>
        </p:nvCxnSpPr>
        <p:spPr>
          <a:xfrm>
            <a:off x="3645872" y="2293810"/>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1A084E-8544-41A4-B9B6-1A35D54BA05B}"/>
              </a:ext>
            </a:extLst>
          </p:cNvPr>
          <p:cNvCxnSpPr>
            <a:cxnSpLocks/>
          </p:cNvCxnSpPr>
          <p:nvPr/>
        </p:nvCxnSpPr>
        <p:spPr>
          <a:xfrm>
            <a:off x="1906949" y="3047995"/>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40D7B5D-E07D-41BC-A2D8-61A7E78FEEF4}"/>
              </a:ext>
            </a:extLst>
          </p:cNvPr>
          <p:cNvCxnSpPr>
            <a:cxnSpLocks/>
          </p:cNvCxnSpPr>
          <p:nvPr/>
        </p:nvCxnSpPr>
        <p:spPr>
          <a:xfrm>
            <a:off x="2043719" y="2989379"/>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ACB8759-8BC2-4BE6-9AA5-1C7FE6BF8B7A}"/>
              </a:ext>
            </a:extLst>
          </p:cNvPr>
          <p:cNvCxnSpPr>
            <a:cxnSpLocks/>
          </p:cNvCxnSpPr>
          <p:nvPr/>
        </p:nvCxnSpPr>
        <p:spPr>
          <a:xfrm>
            <a:off x="2180489" y="2930763"/>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BB37541-32E1-4E20-9AFB-BB6B5012CCB1}"/>
              </a:ext>
            </a:extLst>
          </p:cNvPr>
          <p:cNvCxnSpPr>
            <a:cxnSpLocks/>
          </p:cNvCxnSpPr>
          <p:nvPr/>
        </p:nvCxnSpPr>
        <p:spPr>
          <a:xfrm>
            <a:off x="2325074" y="2872148"/>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337D140-4386-4324-9E0D-845E83049246}"/>
              </a:ext>
            </a:extLst>
          </p:cNvPr>
          <p:cNvCxnSpPr>
            <a:cxnSpLocks/>
          </p:cNvCxnSpPr>
          <p:nvPr/>
        </p:nvCxnSpPr>
        <p:spPr>
          <a:xfrm>
            <a:off x="2461842" y="2821348"/>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53E3617-08F0-41BD-9C49-4240EDA17DFD}"/>
              </a:ext>
            </a:extLst>
          </p:cNvPr>
          <p:cNvCxnSpPr>
            <a:cxnSpLocks/>
          </p:cNvCxnSpPr>
          <p:nvPr/>
        </p:nvCxnSpPr>
        <p:spPr>
          <a:xfrm>
            <a:off x="2606426" y="2754918"/>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99F4CD4-EED0-431A-91E8-9F5F44B9D1E8}"/>
              </a:ext>
            </a:extLst>
          </p:cNvPr>
          <p:cNvCxnSpPr>
            <a:cxnSpLocks/>
          </p:cNvCxnSpPr>
          <p:nvPr/>
        </p:nvCxnSpPr>
        <p:spPr>
          <a:xfrm>
            <a:off x="2743196" y="269630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BFACAC4-8E8D-459F-B742-CC0081B7C518}"/>
              </a:ext>
            </a:extLst>
          </p:cNvPr>
          <p:cNvCxnSpPr>
            <a:cxnSpLocks/>
          </p:cNvCxnSpPr>
          <p:nvPr/>
        </p:nvCxnSpPr>
        <p:spPr>
          <a:xfrm>
            <a:off x="2879966" y="2637686"/>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88E3702-0864-400E-822E-3EBF2FFC49DC}"/>
              </a:ext>
            </a:extLst>
          </p:cNvPr>
          <p:cNvCxnSpPr>
            <a:cxnSpLocks/>
          </p:cNvCxnSpPr>
          <p:nvPr/>
        </p:nvCxnSpPr>
        <p:spPr>
          <a:xfrm>
            <a:off x="3024551" y="2579071"/>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D5150F5-0016-4CC3-BEC3-A2B8B07AE3EB}"/>
              </a:ext>
            </a:extLst>
          </p:cNvPr>
          <p:cNvCxnSpPr>
            <a:cxnSpLocks/>
          </p:cNvCxnSpPr>
          <p:nvPr/>
        </p:nvCxnSpPr>
        <p:spPr>
          <a:xfrm>
            <a:off x="3184766" y="250873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5B89942-D598-4EEF-B350-D11F9D486454}"/>
              </a:ext>
            </a:extLst>
          </p:cNvPr>
          <p:cNvCxnSpPr>
            <a:cxnSpLocks/>
          </p:cNvCxnSpPr>
          <p:nvPr/>
        </p:nvCxnSpPr>
        <p:spPr>
          <a:xfrm>
            <a:off x="3329350" y="2442302"/>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58AF68-A0EB-4975-8E73-E6B2F45F8C14}"/>
              </a:ext>
            </a:extLst>
          </p:cNvPr>
          <p:cNvCxnSpPr>
            <a:cxnSpLocks/>
          </p:cNvCxnSpPr>
          <p:nvPr/>
        </p:nvCxnSpPr>
        <p:spPr>
          <a:xfrm>
            <a:off x="3466120" y="2383686"/>
            <a:ext cx="0" cy="207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8C2F816-F92E-4DDA-BF2F-896E2745DC73}"/>
              </a:ext>
            </a:extLst>
          </p:cNvPr>
          <p:cNvCxnSpPr>
            <a:cxnSpLocks/>
          </p:cNvCxnSpPr>
          <p:nvPr/>
        </p:nvCxnSpPr>
        <p:spPr>
          <a:xfrm flipV="1">
            <a:off x="1762364" y="2473563"/>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7ABA62B-C030-4FD2-834A-7A7B34A679ED}"/>
              </a:ext>
            </a:extLst>
          </p:cNvPr>
          <p:cNvCxnSpPr>
            <a:cxnSpLocks/>
          </p:cNvCxnSpPr>
          <p:nvPr/>
        </p:nvCxnSpPr>
        <p:spPr>
          <a:xfrm flipV="1">
            <a:off x="1766271" y="2653316"/>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ADCD936-93E7-4D4B-A6C2-BDEA98CAA29C}"/>
              </a:ext>
            </a:extLst>
          </p:cNvPr>
          <p:cNvCxnSpPr>
            <a:cxnSpLocks/>
          </p:cNvCxnSpPr>
          <p:nvPr/>
        </p:nvCxnSpPr>
        <p:spPr>
          <a:xfrm flipV="1">
            <a:off x="1758458" y="2844793"/>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1F2F9D5-F2BB-43EC-ADB4-972D110C0021}"/>
              </a:ext>
            </a:extLst>
          </p:cNvPr>
          <p:cNvCxnSpPr>
            <a:cxnSpLocks/>
          </p:cNvCxnSpPr>
          <p:nvPr/>
        </p:nvCxnSpPr>
        <p:spPr>
          <a:xfrm flipV="1">
            <a:off x="1762363" y="3018685"/>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2EB57F8-2EA6-46FF-9A43-2F71E3B3B693}"/>
              </a:ext>
            </a:extLst>
          </p:cNvPr>
          <p:cNvCxnSpPr>
            <a:cxnSpLocks/>
          </p:cNvCxnSpPr>
          <p:nvPr/>
        </p:nvCxnSpPr>
        <p:spPr>
          <a:xfrm flipV="1">
            <a:off x="1754554" y="3180857"/>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E7587BF-5E3B-4FC2-A02B-7A89EE9ECD26}"/>
              </a:ext>
            </a:extLst>
          </p:cNvPr>
          <p:cNvCxnSpPr>
            <a:cxnSpLocks/>
          </p:cNvCxnSpPr>
          <p:nvPr/>
        </p:nvCxnSpPr>
        <p:spPr>
          <a:xfrm flipV="1">
            <a:off x="1754553" y="3360610"/>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12C4B75-2805-443C-A837-ACB39AAA9D92}"/>
              </a:ext>
            </a:extLst>
          </p:cNvPr>
          <p:cNvCxnSpPr>
            <a:cxnSpLocks/>
          </p:cNvCxnSpPr>
          <p:nvPr/>
        </p:nvCxnSpPr>
        <p:spPr>
          <a:xfrm flipV="1">
            <a:off x="1758460" y="3540363"/>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8A607D3-04AE-4C81-A60F-AEFACBCB38C9}"/>
              </a:ext>
            </a:extLst>
          </p:cNvPr>
          <p:cNvCxnSpPr>
            <a:cxnSpLocks/>
          </p:cNvCxnSpPr>
          <p:nvPr/>
        </p:nvCxnSpPr>
        <p:spPr>
          <a:xfrm flipV="1">
            <a:off x="1750647" y="3731840"/>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398E3A9-AB2B-4D0F-B053-3FFAA6DD7F87}"/>
              </a:ext>
            </a:extLst>
          </p:cNvPr>
          <p:cNvCxnSpPr>
            <a:cxnSpLocks/>
          </p:cNvCxnSpPr>
          <p:nvPr/>
        </p:nvCxnSpPr>
        <p:spPr>
          <a:xfrm flipV="1">
            <a:off x="1754552" y="3905732"/>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AD91B0D-5E74-40DE-810E-7C273158C49D}"/>
              </a:ext>
            </a:extLst>
          </p:cNvPr>
          <p:cNvCxnSpPr>
            <a:cxnSpLocks/>
          </p:cNvCxnSpPr>
          <p:nvPr/>
        </p:nvCxnSpPr>
        <p:spPr>
          <a:xfrm flipV="1">
            <a:off x="1750648" y="4084509"/>
            <a:ext cx="1883508" cy="820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52D3591-3109-4925-AC2C-8C2F90739C17}"/>
              </a:ext>
            </a:extLst>
          </p:cNvPr>
          <p:cNvCxnSpPr>
            <a:cxnSpLocks/>
          </p:cNvCxnSpPr>
          <p:nvPr/>
        </p:nvCxnSpPr>
        <p:spPr>
          <a:xfrm flipV="1">
            <a:off x="1750647" y="4264262"/>
            <a:ext cx="1883508" cy="820615"/>
          </a:xfrm>
          <a:prstGeom prst="line">
            <a:avLst/>
          </a:prstGeom>
        </p:spPr>
        <p:style>
          <a:lnRef idx="1">
            <a:schemeClr val="accent1"/>
          </a:lnRef>
          <a:fillRef idx="0">
            <a:schemeClr val="accent1"/>
          </a:fillRef>
          <a:effectRef idx="0">
            <a:schemeClr val="accent1"/>
          </a:effectRef>
          <a:fontRef idx="minor">
            <a:schemeClr val="tx1"/>
          </a:fontRef>
        </p:style>
      </p:cxnSp>
      <p:sp>
        <p:nvSpPr>
          <p:cNvPr id="122" name="Parallelogram 121">
            <a:extLst>
              <a:ext uri="{FF2B5EF4-FFF2-40B4-BE49-F238E27FC236}">
                <a16:creationId xmlns:a16="http://schemas.microsoft.com/office/drawing/2014/main" id="{39CE7C78-0AAC-4479-9223-A89692513F97}"/>
              </a:ext>
            </a:extLst>
          </p:cNvPr>
          <p:cNvSpPr/>
          <p:nvPr/>
        </p:nvSpPr>
        <p:spPr>
          <a:xfrm rot="20145905">
            <a:off x="9388922" y="3252346"/>
            <a:ext cx="219073" cy="155135"/>
          </a:xfrm>
          <a:prstGeom prst="parallelogram">
            <a:avLst>
              <a:gd name="adj" fmla="val 471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Parallelogram 125">
            <a:extLst>
              <a:ext uri="{FF2B5EF4-FFF2-40B4-BE49-F238E27FC236}">
                <a16:creationId xmlns:a16="http://schemas.microsoft.com/office/drawing/2014/main" id="{8F9832AD-073E-498E-B9C5-AEEA47FA3577}"/>
              </a:ext>
            </a:extLst>
          </p:cNvPr>
          <p:cNvSpPr/>
          <p:nvPr/>
        </p:nvSpPr>
        <p:spPr>
          <a:xfrm rot="20145905">
            <a:off x="6822288" y="3130678"/>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Parallelogram 126">
            <a:extLst>
              <a:ext uri="{FF2B5EF4-FFF2-40B4-BE49-F238E27FC236}">
                <a16:creationId xmlns:a16="http://schemas.microsoft.com/office/drawing/2014/main" id="{955022D0-987E-44BC-A3C3-B48EF8299DBF}"/>
              </a:ext>
            </a:extLst>
          </p:cNvPr>
          <p:cNvSpPr/>
          <p:nvPr/>
        </p:nvSpPr>
        <p:spPr>
          <a:xfrm rot="20145905">
            <a:off x="6822288" y="3311113"/>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Parallelogram 127">
            <a:extLst>
              <a:ext uri="{FF2B5EF4-FFF2-40B4-BE49-F238E27FC236}">
                <a16:creationId xmlns:a16="http://schemas.microsoft.com/office/drawing/2014/main" id="{D6499E60-667A-4C1D-BC55-C262A525C0EC}"/>
              </a:ext>
            </a:extLst>
          </p:cNvPr>
          <p:cNvSpPr/>
          <p:nvPr/>
        </p:nvSpPr>
        <p:spPr>
          <a:xfrm rot="20145905">
            <a:off x="6960201" y="3069061"/>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Parallelogram 128">
            <a:extLst>
              <a:ext uri="{FF2B5EF4-FFF2-40B4-BE49-F238E27FC236}">
                <a16:creationId xmlns:a16="http://schemas.microsoft.com/office/drawing/2014/main" id="{169DFBAC-939A-4195-9C03-20FA8ED27F18}"/>
              </a:ext>
            </a:extLst>
          </p:cNvPr>
          <p:cNvSpPr/>
          <p:nvPr/>
        </p:nvSpPr>
        <p:spPr>
          <a:xfrm rot="20145905">
            <a:off x="7087564" y="3012734"/>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a:extLst>
              <a:ext uri="{FF2B5EF4-FFF2-40B4-BE49-F238E27FC236}">
                <a16:creationId xmlns:a16="http://schemas.microsoft.com/office/drawing/2014/main" id="{B99A515B-86E3-40DB-81BF-BDEBE112BF09}"/>
              </a:ext>
            </a:extLst>
          </p:cNvPr>
          <p:cNvPicPr>
            <a:picLocks noChangeAspect="1"/>
          </p:cNvPicPr>
          <p:nvPr/>
        </p:nvPicPr>
        <p:blipFill>
          <a:blip r:embed="rId2"/>
          <a:stretch>
            <a:fillRect/>
          </a:stretch>
        </p:blipFill>
        <p:spPr>
          <a:xfrm>
            <a:off x="8403195" y="1000894"/>
            <a:ext cx="1028700" cy="1000125"/>
          </a:xfrm>
          <a:prstGeom prst="rect">
            <a:avLst/>
          </a:prstGeom>
        </p:spPr>
      </p:pic>
      <p:sp>
        <p:nvSpPr>
          <p:cNvPr id="131" name="TextBox 130">
            <a:extLst>
              <a:ext uri="{FF2B5EF4-FFF2-40B4-BE49-F238E27FC236}">
                <a16:creationId xmlns:a16="http://schemas.microsoft.com/office/drawing/2014/main" id="{636FDF8A-5CDF-412B-9EA5-982D33F5EB54}"/>
              </a:ext>
            </a:extLst>
          </p:cNvPr>
          <p:cNvSpPr txBox="1"/>
          <p:nvPr/>
        </p:nvSpPr>
        <p:spPr>
          <a:xfrm>
            <a:off x="9356713" y="1274758"/>
            <a:ext cx="2698880" cy="369332"/>
          </a:xfrm>
          <a:prstGeom prst="rect">
            <a:avLst/>
          </a:prstGeom>
          <a:noFill/>
        </p:spPr>
        <p:txBody>
          <a:bodyPr wrap="none" rtlCol="0">
            <a:spAutoFit/>
          </a:bodyPr>
          <a:lstStyle/>
          <a:p>
            <a:r>
              <a:rPr lang="en-US" dirty="0"/>
              <a:t>Mask convolutional kernel </a:t>
            </a:r>
          </a:p>
        </p:txBody>
      </p:sp>
      <p:sp>
        <p:nvSpPr>
          <p:cNvPr id="132" name="Parallelogram 131">
            <a:extLst>
              <a:ext uri="{FF2B5EF4-FFF2-40B4-BE49-F238E27FC236}">
                <a16:creationId xmlns:a16="http://schemas.microsoft.com/office/drawing/2014/main" id="{A85D3B2B-9047-4F9F-81E8-10FE2C3C38B2}"/>
              </a:ext>
            </a:extLst>
          </p:cNvPr>
          <p:cNvSpPr/>
          <p:nvPr/>
        </p:nvSpPr>
        <p:spPr>
          <a:xfrm rot="20145905">
            <a:off x="4580429" y="2946526"/>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Parallelogram 132">
            <a:extLst>
              <a:ext uri="{FF2B5EF4-FFF2-40B4-BE49-F238E27FC236}">
                <a16:creationId xmlns:a16="http://schemas.microsoft.com/office/drawing/2014/main" id="{334E4275-6106-4A26-A097-CBCC6FC9CD14}"/>
              </a:ext>
            </a:extLst>
          </p:cNvPr>
          <p:cNvSpPr/>
          <p:nvPr/>
        </p:nvSpPr>
        <p:spPr>
          <a:xfrm rot="20145905">
            <a:off x="4725667" y="2883443"/>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Parallelogram 133">
            <a:extLst>
              <a:ext uri="{FF2B5EF4-FFF2-40B4-BE49-F238E27FC236}">
                <a16:creationId xmlns:a16="http://schemas.microsoft.com/office/drawing/2014/main" id="{9D1E2BA3-0AF7-4075-BCEB-370D3D52590D}"/>
              </a:ext>
            </a:extLst>
          </p:cNvPr>
          <p:cNvSpPr/>
          <p:nvPr/>
        </p:nvSpPr>
        <p:spPr>
          <a:xfrm rot="20145905">
            <a:off x="4871546" y="2819384"/>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Parallelogram 134">
            <a:extLst>
              <a:ext uri="{FF2B5EF4-FFF2-40B4-BE49-F238E27FC236}">
                <a16:creationId xmlns:a16="http://schemas.microsoft.com/office/drawing/2014/main" id="{90820C67-7ACC-401C-A358-74E782F0A0AA}"/>
              </a:ext>
            </a:extLst>
          </p:cNvPr>
          <p:cNvSpPr/>
          <p:nvPr/>
        </p:nvSpPr>
        <p:spPr>
          <a:xfrm rot="20145905">
            <a:off x="4588242" y="3130533"/>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Parallelogram 135">
            <a:extLst>
              <a:ext uri="{FF2B5EF4-FFF2-40B4-BE49-F238E27FC236}">
                <a16:creationId xmlns:a16="http://schemas.microsoft.com/office/drawing/2014/main" id="{FC65F671-2269-425E-8978-AED5EA62EA23}"/>
              </a:ext>
            </a:extLst>
          </p:cNvPr>
          <p:cNvSpPr/>
          <p:nvPr/>
        </p:nvSpPr>
        <p:spPr>
          <a:xfrm rot="20145905">
            <a:off x="4727773" y="3060684"/>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Parallelogram 136">
            <a:extLst>
              <a:ext uri="{FF2B5EF4-FFF2-40B4-BE49-F238E27FC236}">
                <a16:creationId xmlns:a16="http://schemas.microsoft.com/office/drawing/2014/main" id="{C86AA041-9DF2-4567-9181-3783537628FE}"/>
              </a:ext>
            </a:extLst>
          </p:cNvPr>
          <p:cNvSpPr/>
          <p:nvPr/>
        </p:nvSpPr>
        <p:spPr>
          <a:xfrm rot="20145905">
            <a:off x="5020029" y="2756933"/>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Parallelogram 137">
            <a:extLst>
              <a:ext uri="{FF2B5EF4-FFF2-40B4-BE49-F238E27FC236}">
                <a16:creationId xmlns:a16="http://schemas.microsoft.com/office/drawing/2014/main" id="{35FE67FC-F8B9-4B94-891C-6E52A8C01BB8}"/>
              </a:ext>
            </a:extLst>
          </p:cNvPr>
          <p:cNvSpPr/>
          <p:nvPr/>
        </p:nvSpPr>
        <p:spPr>
          <a:xfrm rot="20145905">
            <a:off x="4867308" y="3005979"/>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arallelogram 138">
            <a:extLst>
              <a:ext uri="{FF2B5EF4-FFF2-40B4-BE49-F238E27FC236}">
                <a16:creationId xmlns:a16="http://schemas.microsoft.com/office/drawing/2014/main" id="{9B3FCDE2-A55D-4AF7-8B04-C2ACE3B1CDE4}"/>
              </a:ext>
            </a:extLst>
          </p:cNvPr>
          <p:cNvSpPr/>
          <p:nvPr/>
        </p:nvSpPr>
        <p:spPr>
          <a:xfrm rot="20145905">
            <a:off x="4586935" y="3309237"/>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Parallelogram 139">
            <a:extLst>
              <a:ext uri="{FF2B5EF4-FFF2-40B4-BE49-F238E27FC236}">
                <a16:creationId xmlns:a16="http://schemas.microsoft.com/office/drawing/2014/main" id="{CD5F1D3A-EB1A-45F4-B328-06C169B5AA90}"/>
              </a:ext>
            </a:extLst>
          </p:cNvPr>
          <p:cNvSpPr/>
          <p:nvPr/>
        </p:nvSpPr>
        <p:spPr>
          <a:xfrm rot="20145905">
            <a:off x="2852401" y="2608093"/>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Parallelogram 140">
            <a:extLst>
              <a:ext uri="{FF2B5EF4-FFF2-40B4-BE49-F238E27FC236}">
                <a16:creationId xmlns:a16="http://schemas.microsoft.com/office/drawing/2014/main" id="{31A88D90-E5BB-47A6-A3A2-A4DE0D4D3564}"/>
              </a:ext>
            </a:extLst>
          </p:cNvPr>
          <p:cNvSpPr/>
          <p:nvPr/>
        </p:nvSpPr>
        <p:spPr>
          <a:xfrm rot="20145905">
            <a:off x="2712540" y="2671665"/>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Parallelogram 141">
            <a:extLst>
              <a:ext uri="{FF2B5EF4-FFF2-40B4-BE49-F238E27FC236}">
                <a16:creationId xmlns:a16="http://schemas.microsoft.com/office/drawing/2014/main" id="{97313759-7EFF-48BF-AAEF-51B6AD65BFB8}"/>
              </a:ext>
            </a:extLst>
          </p:cNvPr>
          <p:cNvSpPr/>
          <p:nvPr/>
        </p:nvSpPr>
        <p:spPr>
          <a:xfrm rot="20145905">
            <a:off x="2572991" y="2742837"/>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Parallelogram 142">
            <a:extLst>
              <a:ext uri="{FF2B5EF4-FFF2-40B4-BE49-F238E27FC236}">
                <a16:creationId xmlns:a16="http://schemas.microsoft.com/office/drawing/2014/main" id="{D0ED5311-6EEC-46AF-8A7E-D07A1A238EB7}"/>
              </a:ext>
            </a:extLst>
          </p:cNvPr>
          <p:cNvSpPr/>
          <p:nvPr/>
        </p:nvSpPr>
        <p:spPr>
          <a:xfrm rot="20145905">
            <a:off x="2573475" y="2926808"/>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Parallelogram 143">
            <a:extLst>
              <a:ext uri="{FF2B5EF4-FFF2-40B4-BE49-F238E27FC236}">
                <a16:creationId xmlns:a16="http://schemas.microsoft.com/office/drawing/2014/main" id="{2294E543-12F1-4E8B-BEC5-494E374FFF8A}"/>
              </a:ext>
            </a:extLst>
          </p:cNvPr>
          <p:cNvSpPr/>
          <p:nvPr/>
        </p:nvSpPr>
        <p:spPr>
          <a:xfrm rot="20145905">
            <a:off x="2438260" y="2800054"/>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Parallelogram 144">
            <a:extLst>
              <a:ext uri="{FF2B5EF4-FFF2-40B4-BE49-F238E27FC236}">
                <a16:creationId xmlns:a16="http://schemas.microsoft.com/office/drawing/2014/main" id="{1004FC1B-5423-4FD0-B459-0FD5CE571AAF}"/>
              </a:ext>
            </a:extLst>
          </p:cNvPr>
          <p:cNvSpPr/>
          <p:nvPr/>
        </p:nvSpPr>
        <p:spPr>
          <a:xfrm rot="20145905">
            <a:off x="2292073" y="2863608"/>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Parallelogram 145">
            <a:extLst>
              <a:ext uri="{FF2B5EF4-FFF2-40B4-BE49-F238E27FC236}">
                <a16:creationId xmlns:a16="http://schemas.microsoft.com/office/drawing/2014/main" id="{C230D190-76BB-4C01-937C-3E73A85D19DA}"/>
              </a:ext>
            </a:extLst>
          </p:cNvPr>
          <p:cNvSpPr/>
          <p:nvPr/>
        </p:nvSpPr>
        <p:spPr>
          <a:xfrm rot="20145905">
            <a:off x="2440531" y="2983819"/>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Parallelogram 146">
            <a:extLst>
              <a:ext uri="{FF2B5EF4-FFF2-40B4-BE49-F238E27FC236}">
                <a16:creationId xmlns:a16="http://schemas.microsoft.com/office/drawing/2014/main" id="{1F61E926-1FCC-4BD5-B1FB-5DA4ED041C15}"/>
              </a:ext>
            </a:extLst>
          </p:cNvPr>
          <p:cNvSpPr/>
          <p:nvPr/>
        </p:nvSpPr>
        <p:spPr>
          <a:xfrm rot="20145905">
            <a:off x="2293157" y="3048508"/>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Parallelogram 147">
            <a:extLst>
              <a:ext uri="{FF2B5EF4-FFF2-40B4-BE49-F238E27FC236}">
                <a16:creationId xmlns:a16="http://schemas.microsoft.com/office/drawing/2014/main" id="{346846E7-9252-40C5-AC57-D4C892E41671}"/>
              </a:ext>
            </a:extLst>
          </p:cNvPr>
          <p:cNvSpPr/>
          <p:nvPr/>
        </p:nvSpPr>
        <p:spPr>
          <a:xfrm rot="20145905">
            <a:off x="2706082" y="2857273"/>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Parallelogram 148">
            <a:extLst>
              <a:ext uri="{FF2B5EF4-FFF2-40B4-BE49-F238E27FC236}">
                <a16:creationId xmlns:a16="http://schemas.microsoft.com/office/drawing/2014/main" id="{D84BDF64-CF0F-443D-81AA-3C1BE9B1DDD3}"/>
              </a:ext>
            </a:extLst>
          </p:cNvPr>
          <p:cNvSpPr/>
          <p:nvPr/>
        </p:nvSpPr>
        <p:spPr>
          <a:xfrm rot="20145905">
            <a:off x="2433464" y="3162109"/>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Parallelogram 149">
            <a:extLst>
              <a:ext uri="{FF2B5EF4-FFF2-40B4-BE49-F238E27FC236}">
                <a16:creationId xmlns:a16="http://schemas.microsoft.com/office/drawing/2014/main" id="{EA6627AE-A87E-4485-86F1-548A6EB6112B}"/>
              </a:ext>
            </a:extLst>
          </p:cNvPr>
          <p:cNvSpPr/>
          <p:nvPr/>
        </p:nvSpPr>
        <p:spPr>
          <a:xfrm rot="20145905">
            <a:off x="2287402" y="3226013"/>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Parallelogram 150">
            <a:extLst>
              <a:ext uri="{FF2B5EF4-FFF2-40B4-BE49-F238E27FC236}">
                <a16:creationId xmlns:a16="http://schemas.microsoft.com/office/drawing/2014/main" id="{E83A6621-E9DC-4630-9DA8-AA6BD9C73143}"/>
              </a:ext>
            </a:extLst>
          </p:cNvPr>
          <p:cNvSpPr/>
          <p:nvPr/>
        </p:nvSpPr>
        <p:spPr>
          <a:xfrm rot="20145905">
            <a:off x="6963131" y="3244488"/>
            <a:ext cx="219073" cy="155135"/>
          </a:xfrm>
          <a:prstGeom prst="parallelogram">
            <a:avLst>
              <a:gd name="adj" fmla="val 471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Parallelogram 151">
            <a:extLst>
              <a:ext uri="{FF2B5EF4-FFF2-40B4-BE49-F238E27FC236}">
                <a16:creationId xmlns:a16="http://schemas.microsoft.com/office/drawing/2014/main" id="{42890D25-D16D-4EDC-82F7-40D55C66D6D5}"/>
              </a:ext>
            </a:extLst>
          </p:cNvPr>
          <p:cNvSpPr/>
          <p:nvPr/>
        </p:nvSpPr>
        <p:spPr>
          <a:xfrm rot="20145905">
            <a:off x="4733637" y="3238901"/>
            <a:ext cx="219073" cy="155135"/>
          </a:xfrm>
          <a:prstGeom prst="parallelogram">
            <a:avLst>
              <a:gd name="adj" fmla="val 471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Parallelogram 152">
            <a:extLst>
              <a:ext uri="{FF2B5EF4-FFF2-40B4-BE49-F238E27FC236}">
                <a16:creationId xmlns:a16="http://schemas.microsoft.com/office/drawing/2014/main" id="{ED67AD33-F10E-4A75-8D17-AA900624D0AC}"/>
              </a:ext>
            </a:extLst>
          </p:cNvPr>
          <p:cNvSpPr/>
          <p:nvPr/>
        </p:nvSpPr>
        <p:spPr>
          <a:xfrm rot="20145905">
            <a:off x="2428200" y="3336489"/>
            <a:ext cx="219073" cy="155135"/>
          </a:xfrm>
          <a:prstGeom prst="parallelogram">
            <a:avLst>
              <a:gd name="adj" fmla="val 4710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Parallelogram 153">
            <a:extLst>
              <a:ext uri="{FF2B5EF4-FFF2-40B4-BE49-F238E27FC236}">
                <a16:creationId xmlns:a16="http://schemas.microsoft.com/office/drawing/2014/main" id="{F266C31C-05BF-428F-A59F-440791AA1E2D}"/>
              </a:ext>
            </a:extLst>
          </p:cNvPr>
          <p:cNvSpPr/>
          <p:nvPr/>
        </p:nvSpPr>
        <p:spPr>
          <a:xfrm rot="20145905">
            <a:off x="2287998" y="3397761"/>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Parallelogram 154">
            <a:extLst>
              <a:ext uri="{FF2B5EF4-FFF2-40B4-BE49-F238E27FC236}">
                <a16:creationId xmlns:a16="http://schemas.microsoft.com/office/drawing/2014/main" id="{043B89E7-DFFD-430A-B45F-75215445A7DD}"/>
              </a:ext>
            </a:extLst>
          </p:cNvPr>
          <p:cNvSpPr/>
          <p:nvPr/>
        </p:nvSpPr>
        <p:spPr>
          <a:xfrm rot="20145905">
            <a:off x="2583174" y="3101401"/>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Parallelogram 155">
            <a:extLst>
              <a:ext uri="{FF2B5EF4-FFF2-40B4-BE49-F238E27FC236}">
                <a16:creationId xmlns:a16="http://schemas.microsoft.com/office/drawing/2014/main" id="{CB4A2B66-7F77-4681-9C85-17288B50F5B6}"/>
              </a:ext>
            </a:extLst>
          </p:cNvPr>
          <p:cNvSpPr/>
          <p:nvPr/>
        </p:nvSpPr>
        <p:spPr>
          <a:xfrm rot="20145905">
            <a:off x="2850510" y="2790068"/>
            <a:ext cx="219073" cy="155135"/>
          </a:xfrm>
          <a:prstGeom prst="parallelogram">
            <a:avLst>
              <a:gd name="adj" fmla="val 47108"/>
            </a:avLst>
          </a:prstGeom>
          <a:pattFill prst="lt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Parallelogram 156">
            <a:extLst>
              <a:ext uri="{FF2B5EF4-FFF2-40B4-BE49-F238E27FC236}">
                <a16:creationId xmlns:a16="http://schemas.microsoft.com/office/drawing/2014/main" id="{7D07C05F-1852-4852-87BA-6F15A918F260}"/>
              </a:ext>
            </a:extLst>
          </p:cNvPr>
          <p:cNvSpPr/>
          <p:nvPr/>
        </p:nvSpPr>
        <p:spPr>
          <a:xfrm rot="20145905">
            <a:off x="2853698" y="2966056"/>
            <a:ext cx="219073" cy="155135"/>
          </a:xfrm>
          <a:prstGeom prst="parallelogram">
            <a:avLst>
              <a:gd name="adj" fmla="val 47108"/>
            </a:avLst>
          </a:prstGeom>
          <a:pattFill prst="lt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Parallelogram 157">
            <a:extLst>
              <a:ext uri="{FF2B5EF4-FFF2-40B4-BE49-F238E27FC236}">
                <a16:creationId xmlns:a16="http://schemas.microsoft.com/office/drawing/2014/main" id="{BB81BCAD-DBC2-43C0-9F0F-49A4A7511F96}"/>
              </a:ext>
            </a:extLst>
          </p:cNvPr>
          <p:cNvSpPr/>
          <p:nvPr/>
        </p:nvSpPr>
        <p:spPr>
          <a:xfrm rot="20145905">
            <a:off x="2727344" y="3032457"/>
            <a:ext cx="219073" cy="155135"/>
          </a:xfrm>
          <a:prstGeom prst="parallelogram">
            <a:avLst>
              <a:gd name="adj" fmla="val 47108"/>
            </a:avLst>
          </a:prstGeom>
          <a:pattFill prst="lt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Arrow Connector 159">
            <a:extLst>
              <a:ext uri="{FF2B5EF4-FFF2-40B4-BE49-F238E27FC236}">
                <a16:creationId xmlns:a16="http://schemas.microsoft.com/office/drawing/2014/main" id="{39E84C88-6D0B-49C8-8C75-F706B5384E0A}"/>
              </a:ext>
            </a:extLst>
          </p:cNvPr>
          <p:cNvCxnSpPr>
            <a:cxnSpLocks/>
            <a:stCxn id="122" idx="5"/>
            <a:endCxn id="151" idx="2"/>
          </p:cNvCxnSpPr>
          <p:nvPr/>
        </p:nvCxnSpPr>
        <p:spPr>
          <a:xfrm flipH="1" flipV="1">
            <a:off x="7139231" y="3292092"/>
            <a:ext cx="2292664" cy="67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F2CEB98E-6C5C-447A-9C96-CB72B93C0C06}"/>
              </a:ext>
            </a:extLst>
          </p:cNvPr>
          <p:cNvCxnSpPr>
            <a:cxnSpLocks/>
            <a:stCxn id="151" idx="2"/>
            <a:endCxn id="152" idx="2"/>
          </p:cNvCxnSpPr>
          <p:nvPr/>
        </p:nvCxnSpPr>
        <p:spPr>
          <a:xfrm flipH="1" flipV="1">
            <a:off x="4909737" y="3286505"/>
            <a:ext cx="2229494" cy="5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4D511E68-29D7-4643-B608-4F59850AC21C}"/>
              </a:ext>
            </a:extLst>
          </p:cNvPr>
          <p:cNvCxnSpPr>
            <a:cxnSpLocks/>
            <a:stCxn id="152" idx="2"/>
            <a:endCxn id="153" idx="2"/>
          </p:cNvCxnSpPr>
          <p:nvPr/>
        </p:nvCxnSpPr>
        <p:spPr>
          <a:xfrm flipH="1">
            <a:off x="2604300" y="3286505"/>
            <a:ext cx="2305437" cy="97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9" name="Parallelogram 168">
            <a:extLst>
              <a:ext uri="{FF2B5EF4-FFF2-40B4-BE49-F238E27FC236}">
                <a16:creationId xmlns:a16="http://schemas.microsoft.com/office/drawing/2014/main" id="{D97C90AF-0313-4A2C-A063-F2CA1BDB7077}"/>
              </a:ext>
            </a:extLst>
          </p:cNvPr>
          <p:cNvSpPr/>
          <p:nvPr/>
        </p:nvSpPr>
        <p:spPr>
          <a:xfrm rot="20145905">
            <a:off x="4436203" y="3193797"/>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Parallelogram 169">
            <a:extLst>
              <a:ext uri="{FF2B5EF4-FFF2-40B4-BE49-F238E27FC236}">
                <a16:creationId xmlns:a16="http://schemas.microsoft.com/office/drawing/2014/main" id="{38973578-9260-49B3-AF5A-1DE48818A37E}"/>
              </a:ext>
            </a:extLst>
          </p:cNvPr>
          <p:cNvSpPr/>
          <p:nvPr/>
        </p:nvSpPr>
        <p:spPr>
          <a:xfrm rot="20145905">
            <a:off x="4436205" y="3371947"/>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Parallelogram 170">
            <a:extLst>
              <a:ext uri="{FF2B5EF4-FFF2-40B4-BE49-F238E27FC236}">
                <a16:creationId xmlns:a16="http://schemas.microsoft.com/office/drawing/2014/main" id="{F8E34F8A-E0EF-4D44-9AAE-BC8A283B4EAE}"/>
              </a:ext>
            </a:extLst>
          </p:cNvPr>
          <p:cNvSpPr/>
          <p:nvPr/>
        </p:nvSpPr>
        <p:spPr>
          <a:xfrm rot="20145905">
            <a:off x="4431925" y="3009165"/>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Parallelogram 171">
            <a:extLst>
              <a:ext uri="{FF2B5EF4-FFF2-40B4-BE49-F238E27FC236}">
                <a16:creationId xmlns:a16="http://schemas.microsoft.com/office/drawing/2014/main" id="{2FCFDE85-161D-4AC7-ABA9-A2028D21A5AF}"/>
              </a:ext>
            </a:extLst>
          </p:cNvPr>
          <p:cNvSpPr/>
          <p:nvPr/>
        </p:nvSpPr>
        <p:spPr>
          <a:xfrm rot="20145905">
            <a:off x="2149671" y="3464607"/>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Parallelogram 172">
            <a:extLst>
              <a:ext uri="{FF2B5EF4-FFF2-40B4-BE49-F238E27FC236}">
                <a16:creationId xmlns:a16="http://schemas.microsoft.com/office/drawing/2014/main" id="{254EF504-EB24-4593-99AD-9D5CF1886D04}"/>
              </a:ext>
            </a:extLst>
          </p:cNvPr>
          <p:cNvSpPr/>
          <p:nvPr/>
        </p:nvSpPr>
        <p:spPr>
          <a:xfrm rot="20145905">
            <a:off x="2149480" y="3280091"/>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Parallelogram 173">
            <a:extLst>
              <a:ext uri="{FF2B5EF4-FFF2-40B4-BE49-F238E27FC236}">
                <a16:creationId xmlns:a16="http://schemas.microsoft.com/office/drawing/2014/main" id="{672FEB14-D1D8-4178-A37B-65C41B97AC51}"/>
              </a:ext>
            </a:extLst>
          </p:cNvPr>
          <p:cNvSpPr/>
          <p:nvPr/>
        </p:nvSpPr>
        <p:spPr>
          <a:xfrm rot="20145905">
            <a:off x="2149814" y="3105538"/>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Parallelogram 174">
            <a:extLst>
              <a:ext uri="{FF2B5EF4-FFF2-40B4-BE49-F238E27FC236}">
                <a16:creationId xmlns:a16="http://schemas.microsoft.com/office/drawing/2014/main" id="{2A12A417-2855-4DFB-AA44-90A01DD174C1}"/>
              </a:ext>
            </a:extLst>
          </p:cNvPr>
          <p:cNvSpPr/>
          <p:nvPr/>
        </p:nvSpPr>
        <p:spPr>
          <a:xfrm rot="20145905">
            <a:off x="2148900" y="2915313"/>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Parallelogram 175">
            <a:extLst>
              <a:ext uri="{FF2B5EF4-FFF2-40B4-BE49-F238E27FC236}">
                <a16:creationId xmlns:a16="http://schemas.microsoft.com/office/drawing/2014/main" id="{4DE62FC7-65E0-4AF9-BA34-DB4DFA847668}"/>
              </a:ext>
            </a:extLst>
          </p:cNvPr>
          <p:cNvSpPr/>
          <p:nvPr/>
        </p:nvSpPr>
        <p:spPr>
          <a:xfrm rot="20145905">
            <a:off x="2011989" y="3526856"/>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Parallelogram 176">
            <a:extLst>
              <a:ext uri="{FF2B5EF4-FFF2-40B4-BE49-F238E27FC236}">
                <a16:creationId xmlns:a16="http://schemas.microsoft.com/office/drawing/2014/main" id="{DA95221C-07F2-4366-AE23-9BA1678E21A0}"/>
              </a:ext>
            </a:extLst>
          </p:cNvPr>
          <p:cNvSpPr/>
          <p:nvPr/>
        </p:nvSpPr>
        <p:spPr>
          <a:xfrm rot="20145905">
            <a:off x="2011592" y="3344540"/>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Parallelogram 177">
            <a:extLst>
              <a:ext uri="{FF2B5EF4-FFF2-40B4-BE49-F238E27FC236}">
                <a16:creationId xmlns:a16="http://schemas.microsoft.com/office/drawing/2014/main" id="{B15ECCF1-D603-4A47-B4E1-6705C78B5CB4}"/>
              </a:ext>
            </a:extLst>
          </p:cNvPr>
          <p:cNvSpPr/>
          <p:nvPr/>
        </p:nvSpPr>
        <p:spPr>
          <a:xfrm rot="20145905">
            <a:off x="2012227" y="3169725"/>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Parallelogram 178">
            <a:extLst>
              <a:ext uri="{FF2B5EF4-FFF2-40B4-BE49-F238E27FC236}">
                <a16:creationId xmlns:a16="http://schemas.microsoft.com/office/drawing/2014/main" id="{3D80874E-F995-443B-869A-33A84921EF6C}"/>
              </a:ext>
            </a:extLst>
          </p:cNvPr>
          <p:cNvSpPr/>
          <p:nvPr/>
        </p:nvSpPr>
        <p:spPr>
          <a:xfrm rot="20145905">
            <a:off x="2012225" y="2971394"/>
            <a:ext cx="219073" cy="155135"/>
          </a:xfrm>
          <a:prstGeom prst="parallelogram">
            <a:avLst>
              <a:gd name="adj" fmla="val 47108"/>
            </a:avLst>
          </a:prstGeom>
          <a:solidFill>
            <a:srgbClr val="B2D8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311F584-73D1-4605-8D8B-0541A0E295C8}"/>
              </a:ext>
            </a:extLst>
          </p:cNvPr>
          <p:cNvSpPr/>
          <p:nvPr/>
        </p:nvSpPr>
        <p:spPr>
          <a:xfrm>
            <a:off x="4389165" y="1475036"/>
            <a:ext cx="1138453" cy="369332"/>
          </a:xfrm>
          <a:prstGeom prst="rect">
            <a:avLst/>
          </a:prstGeom>
        </p:spPr>
        <p:txBody>
          <a:bodyPr wrap="none">
            <a:spAutoFit/>
          </a:bodyPr>
          <a:lstStyle/>
          <a:p>
            <a:r>
              <a:rPr lang="en-US" dirty="0"/>
              <a:t>Blind Spot</a:t>
            </a:r>
          </a:p>
        </p:txBody>
      </p:sp>
      <p:cxnSp>
        <p:nvCxnSpPr>
          <p:cNvPr id="183" name="Straight Arrow Connector 182">
            <a:extLst>
              <a:ext uri="{FF2B5EF4-FFF2-40B4-BE49-F238E27FC236}">
                <a16:creationId xmlns:a16="http://schemas.microsoft.com/office/drawing/2014/main" id="{3E9D0B11-9EB5-4D3B-A513-617DB49A787D}"/>
              </a:ext>
            </a:extLst>
          </p:cNvPr>
          <p:cNvCxnSpPr>
            <a:cxnSpLocks/>
            <a:endCxn id="157" idx="2"/>
          </p:cNvCxnSpPr>
          <p:nvPr/>
        </p:nvCxnSpPr>
        <p:spPr>
          <a:xfrm flipH="1">
            <a:off x="3029798" y="1771650"/>
            <a:ext cx="1432788" cy="1242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4" name="TextBox 183">
            <a:extLst>
              <a:ext uri="{FF2B5EF4-FFF2-40B4-BE49-F238E27FC236}">
                <a16:creationId xmlns:a16="http://schemas.microsoft.com/office/drawing/2014/main" id="{F6D514A9-77ED-45D9-9DD6-BF7C13DBA623}"/>
              </a:ext>
            </a:extLst>
          </p:cNvPr>
          <p:cNvSpPr txBox="1"/>
          <p:nvPr/>
        </p:nvSpPr>
        <p:spPr>
          <a:xfrm>
            <a:off x="1750647" y="5245094"/>
            <a:ext cx="759823" cy="369332"/>
          </a:xfrm>
          <a:prstGeom prst="rect">
            <a:avLst/>
          </a:prstGeom>
          <a:noFill/>
        </p:spPr>
        <p:txBody>
          <a:bodyPr wrap="none" rtlCol="0">
            <a:spAutoFit/>
          </a:bodyPr>
          <a:lstStyle/>
          <a:p>
            <a:r>
              <a:rPr lang="en-US" dirty="0"/>
              <a:t>Image</a:t>
            </a:r>
          </a:p>
        </p:txBody>
      </p:sp>
      <p:sp>
        <p:nvSpPr>
          <p:cNvPr id="185" name="TextBox 184">
            <a:extLst>
              <a:ext uri="{FF2B5EF4-FFF2-40B4-BE49-F238E27FC236}">
                <a16:creationId xmlns:a16="http://schemas.microsoft.com/office/drawing/2014/main" id="{786F4E7D-AD45-4DD8-A3F1-567DB821E346}"/>
              </a:ext>
            </a:extLst>
          </p:cNvPr>
          <p:cNvSpPr txBox="1"/>
          <p:nvPr/>
        </p:nvSpPr>
        <p:spPr>
          <a:xfrm>
            <a:off x="3951627" y="5362443"/>
            <a:ext cx="1438471" cy="369332"/>
          </a:xfrm>
          <a:prstGeom prst="rect">
            <a:avLst/>
          </a:prstGeom>
          <a:noFill/>
        </p:spPr>
        <p:txBody>
          <a:bodyPr wrap="none" rtlCol="0">
            <a:spAutoFit/>
          </a:bodyPr>
          <a:lstStyle/>
          <a:p>
            <a:r>
              <a:rPr lang="en-US" dirty="0" err="1"/>
              <a:t>Conv_Layer</a:t>
            </a:r>
            <a:r>
              <a:rPr lang="en-US" dirty="0"/>
              <a:t> 1</a:t>
            </a:r>
          </a:p>
        </p:txBody>
      </p:sp>
      <p:sp>
        <p:nvSpPr>
          <p:cNvPr id="186" name="TextBox 185">
            <a:extLst>
              <a:ext uri="{FF2B5EF4-FFF2-40B4-BE49-F238E27FC236}">
                <a16:creationId xmlns:a16="http://schemas.microsoft.com/office/drawing/2014/main" id="{F25A6620-BB6B-420B-A8E7-8C0C23E624B6}"/>
              </a:ext>
            </a:extLst>
          </p:cNvPr>
          <p:cNvSpPr txBox="1"/>
          <p:nvPr/>
        </p:nvSpPr>
        <p:spPr>
          <a:xfrm>
            <a:off x="6212588" y="5415600"/>
            <a:ext cx="1438471" cy="369332"/>
          </a:xfrm>
          <a:prstGeom prst="rect">
            <a:avLst/>
          </a:prstGeom>
          <a:noFill/>
        </p:spPr>
        <p:txBody>
          <a:bodyPr wrap="none" rtlCol="0">
            <a:spAutoFit/>
          </a:bodyPr>
          <a:lstStyle/>
          <a:p>
            <a:r>
              <a:rPr lang="en-US" dirty="0" err="1"/>
              <a:t>Conv_Layer</a:t>
            </a:r>
            <a:r>
              <a:rPr lang="en-US" dirty="0"/>
              <a:t> 2</a:t>
            </a:r>
          </a:p>
        </p:txBody>
      </p:sp>
      <p:sp>
        <p:nvSpPr>
          <p:cNvPr id="187" name="TextBox 186">
            <a:extLst>
              <a:ext uri="{FF2B5EF4-FFF2-40B4-BE49-F238E27FC236}">
                <a16:creationId xmlns:a16="http://schemas.microsoft.com/office/drawing/2014/main" id="{A91616C0-0C83-456F-BAD3-CE8C85B790AC}"/>
              </a:ext>
            </a:extLst>
          </p:cNvPr>
          <p:cNvSpPr txBox="1"/>
          <p:nvPr/>
        </p:nvSpPr>
        <p:spPr>
          <a:xfrm>
            <a:off x="8637478" y="5406155"/>
            <a:ext cx="1438471" cy="369332"/>
          </a:xfrm>
          <a:prstGeom prst="rect">
            <a:avLst/>
          </a:prstGeom>
          <a:noFill/>
        </p:spPr>
        <p:txBody>
          <a:bodyPr wrap="none" rtlCol="0">
            <a:spAutoFit/>
          </a:bodyPr>
          <a:lstStyle/>
          <a:p>
            <a:r>
              <a:rPr lang="en-US" dirty="0" err="1"/>
              <a:t>Conv_Layer</a:t>
            </a:r>
            <a:r>
              <a:rPr lang="en-US" dirty="0"/>
              <a:t> 3</a:t>
            </a:r>
          </a:p>
        </p:txBody>
      </p:sp>
      <p:sp>
        <p:nvSpPr>
          <p:cNvPr id="188" name="Parallelogram 187">
            <a:extLst>
              <a:ext uri="{FF2B5EF4-FFF2-40B4-BE49-F238E27FC236}">
                <a16:creationId xmlns:a16="http://schemas.microsoft.com/office/drawing/2014/main" id="{AEF39AAE-193C-4709-8D17-06114BD03CD1}"/>
              </a:ext>
            </a:extLst>
          </p:cNvPr>
          <p:cNvSpPr/>
          <p:nvPr/>
        </p:nvSpPr>
        <p:spPr>
          <a:xfrm rot="20145905">
            <a:off x="5016784" y="2932319"/>
            <a:ext cx="219073" cy="155135"/>
          </a:xfrm>
          <a:prstGeom prst="parallelogram">
            <a:avLst>
              <a:gd name="adj" fmla="val 47108"/>
            </a:avLst>
          </a:prstGeom>
          <a:pattFill prst="lt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707B7F33-0DE9-45FA-AA65-EA8F80CDCC93}"/>
              </a:ext>
            </a:extLst>
          </p:cNvPr>
          <p:cNvPicPr>
            <a:picLocks noChangeAspect="1"/>
          </p:cNvPicPr>
          <p:nvPr/>
        </p:nvPicPr>
        <p:blipFill>
          <a:blip r:embed="rId3"/>
          <a:stretch>
            <a:fillRect/>
          </a:stretch>
        </p:blipFill>
        <p:spPr>
          <a:xfrm>
            <a:off x="10763619" y="3153936"/>
            <a:ext cx="981075" cy="485775"/>
          </a:xfrm>
          <a:prstGeom prst="rect">
            <a:avLst/>
          </a:prstGeom>
        </p:spPr>
      </p:pic>
      <p:cxnSp>
        <p:nvCxnSpPr>
          <p:cNvPr id="3" name="Straight Connector 2">
            <a:extLst>
              <a:ext uri="{FF2B5EF4-FFF2-40B4-BE49-F238E27FC236}">
                <a16:creationId xmlns:a16="http://schemas.microsoft.com/office/drawing/2014/main" id="{E15F7BF0-425B-457D-82F3-04365C07242F}"/>
              </a:ext>
            </a:extLst>
          </p:cNvPr>
          <p:cNvCxnSpPr>
            <a:cxnSpLocks/>
          </p:cNvCxnSpPr>
          <p:nvPr/>
        </p:nvCxnSpPr>
        <p:spPr>
          <a:xfrm flipV="1">
            <a:off x="6840413" y="2967168"/>
            <a:ext cx="418122" cy="1899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8719852-9F96-427B-B184-40B4E9426A18}"/>
              </a:ext>
            </a:extLst>
          </p:cNvPr>
          <p:cNvCxnSpPr>
            <a:cxnSpLocks/>
          </p:cNvCxnSpPr>
          <p:nvPr/>
        </p:nvCxnSpPr>
        <p:spPr>
          <a:xfrm flipV="1">
            <a:off x="6852413" y="3482520"/>
            <a:ext cx="418122" cy="1899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AE6C984-1885-4AC1-90EB-EF0A977E15E1}"/>
              </a:ext>
            </a:extLst>
          </p:cNvPr>
          <p:cNvCxnSpPr>
            <a:cxnSpLocks/>
          </p:cNvCxnSpPr>
          <p:nvPr/>
        </p:nvCxnSpPr>
        <p:spPr>
          <a:xfrm flipV="1">
            <a:off x="6852413" y="3159097"/>
            <a:ext cx="0" cy="498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E43764-0D3D-40E7-8884-4AD042B68CD9}"/>
              </a:ext>
            </a:extLst>
          </p:cNvPr>
          <p:cNvCxnSpPr>
            <a:cxnSpLocks/>
          </p:cNvCxnSpPr>
          <p:nvPr/>
        </p:nvCxnSpPr>
        <p:spPr>
          <a:xfrm flipV="1">
            <a:off x="7270535" y="2967243"/>
            <a:ext cx="0" cy="5144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836D44F-0B7F-44E5-B1C8-258732B864E7}"/>
              </a:ext>
            </a:extLst>
          </p:cNvPr>
          <p:cNvCxnSpPr>
            <a:cxnSpLocks/>
          </p:cNvCxnSpPr>
          <p:nvPr/>
        </p:nvCxnSpPr>
        <p:spPr>
          <a:xfrm flipV="1">
            <a:off x="4441269" y="2689984"/>
            <a:ext cx="763782" cy="3338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AC8E2D8-F01F-40D0-9E95-E1B0DB67BED7}"/>
              </a:ext>
            </a:extLst>
          </p:cNvPr>
          <p:cNvCxnSpPr>
            <a:cxnSpLocks/>
          </p:cNvCxnSpPr>
          <p:nvPr/>
        </p:nvCxnSpPr>
        <p:spPr>
          <a:xfrm flipV="1">
            <a:off x="4462586" y="3790456"/>
            <a:ext cx="734655" cy="3247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B1488DE-15A9-4E99-A278-B6B3A5DA1AC4}"/>
              </a:ext>
            </a:extLst>
          </p:cNvPr>
          <p:cNvCxnSpPr>
            <a:cxnSpLocks/>
          </p:cNvCxnSpPr>
          <p:nvPr/>
        </p:nvCxnSpPr>
        <p:spPr>
          <a:xfrm flipH="1" flipV="1">
            <a:off x="4453269" y="3025756"/>
            <a:ext cx="9317" cy="10734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7B4EB88-B9DF-48D0-957D-584B1DBFF203}"/>
              </a:ext>
            </a:extLst>
          </p:cNvPr>
          <p:cNvCxnSpPr>
            <a:cxnSpLocks/>
          </p:cNvCxnSpPr>
          <p:nvPr/>
        </p:nvCxnSpPr>
        <p:spPr>
          <a:xfrm flipV="1">
            <a:off x="5197241" y="2691564"/>
            <a:ext cx="7810" cy="10988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12BDB34-1A98-44A1-8891-677BCE3BC488}"/>
              </a:ext>
            </a:extLst>
          </p:cNvPr>
          <p:cNvCxnSpPr>
            <a:cxnSpLocks/>
          </p:cNvCxnSpPr>
          <p:nvPr/>
        </p:nvCxnSpPr>
        <p:spPr>
          <a:xfrm flipV="1">
            <a:off x="2015323" y="2541545"/>
            <a:ext cx="1038202" cy="4446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A7A6AFC-507F-4073-AEB0-52DE849FD79D}"/>
              </a:ext>
            </a:extLst>
          </p:cNvPr>
          <p:cNvCxnSpPr>
            <a:cxnSpLocks/>
          </p:cNvCxnSpPr>
          <p:nvPr/>
        </p:nvCxnSpPr>
        <p:spPr>
          <a:xfrm flipV="1">
            <a:off x="2029610" y="3999517"/>
            <a:ext cx="1005325" cy="4356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60D53C2-6B45-4D3E-A185-2D93B82E4285}"/>
              </a:ext>
            </a:extLst>
          </p:cNvPr>
          <p:cNvCxnSpPr>
            <a:cxnSpLocks/>
          </p:cNvCxnSpPr>
          <p:nvPr/>
        </p:nvCxnSpPr>
        <p:spPr>
          <a:xfrm flipH="1" flipV="1">
            <a:off x="2027324" y="2988156"/>
            <a:ext cx="5878" cy="14421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0DFCF07-0B46-41C6-B784-EA2FF66E1A73}"/>
              </a:ext>
            </a:extLst>
          </p:cNvPr>
          <p:cNvCxnSpPr>
            <a:cxnSpLocks/>
          </p:cNvCxnSpPr>
          <p:nvPr/>
        </p:nvCxnSpPr>
        <p:spPr>
          <a:xfrm flipV="1">
            <a:off x="3039509" y="2559129"/>
            <a:ext cx="12187" cy="145116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1" name="Title 1">
            <a:extLst>
              <a:ext uri="{FF2B5EF4-FFF2-40B4-BE49-F238E27FC236}">
                <a16:creationId xmlns:a16="http://schemas.microsoft.com/office/drawing/2014/main" id="{7EF859FA-709F-463F-9517-3F70F8A6D1D4}"/>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PixelCNN</a:t>
            </a:r>
            <a:r>
              <a:rPr lang="en-US" dirty="0"/>
              <a:t>: Receptive Field and Blind Spot</a:t>
            </a:r>
          </a:p>
        </p:txBody>
      </p:sp>
      <p:cxnSp>
        <p:nvCxnSpPr>
          <p:cNvPr id="203" name="Straight Arrow Connector 202">
            <a:extLst>
              <a:ext uri="{FF2B5EF4-FFF2-40B4-BE49-F238E27FC236}">
                <a16:creationId xmlns:a16="http://schemas.microsoft.com/office/drawing/2014/main" id="{C7C4E880-CB59-4B42-98D6-72F19FCFCFD0}"/>
              </a:ext>
            </a:extLst>
          </p:cNvPr>
          <p:cNvCxnSpPr>
            <a:cxnSpLocks/>
          </p:cNvCxnSpPr>
          <p:nvPr/>
        </p:nvCxnSpPr>
        <p:spPr>
          <a:xfrm flipH="1">
            <a:off x="7289678" y="1915606"/>
            <a:ext cx="1158203" cy="1290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392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C09A6-3B7B-4A5E-ABFE-5885E64A1DE8}"/>
              </a:ext>
            </a:extLst>
          </p:cNvPr>
          <p:cNvPicPr>
            <a:picLocks noChangeAspect="1"/>
          </p:cNvPicPr>
          <p:nvPr/>
        </p:nvPicPr>
        <p:blipFill>
          <a:blip r:embed="rId2"/>
          <a:stretch>
            <a:fillRect/>
          </a:stretch>
        </p:blipFill>
        <p:spPr>
          <a:xfrm>
            <a:off x="550506" y="917664"/>
            <a:ext cx="11307049" cy="5857541"/>
          </a:xfrm>
          <a:prstGeom prst="rect">
            <a:avLst/>
          </a:prstGeom>
        </p:spPr>
      </p:pic>
      <p:sp>
        <p:nvSpPr>
          <p:cNvPr id="4" name="Title 1">
            <a:extLst>
              <a:ext uri="{FF2B5EF4-FFF2-40B4-BE49-F238E27FC236}">
                <a16:creationId xmlns:a16="http://schemas.microsoft.com/office/drawing/2014/main" id="{325DD4A5-13DA-4052-8CCC-96192C3C62BB}"/>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PixelCNN</a:t>
            </a:r>
            <a:r>
              <a:rPr lang="en-US" dirty="0"/>
              <a:t>: Masked Convolution summery</a:t>
            </a:r>
          </a:p>
        </p:txBody>
      </p:sp>
    </p:spTree>
    <p:extLst>
      <p:ext uri="{BB962C8B-B14F-4D97-AF65-F5344CB8AC3E}">
        <p14:creationId xmlns:p14="http://schemas.microsoft.com/office/powerpoint/2010/main" val="3805016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98E696-2D9D-49AC-9245-416D0DC759F5}"/>
              </a:ext>
            </a:extLst>
          </p:cNvPr>
          <p:cNvSpPr>
            <a:spLocks noGrp="1"/>
          </p:cNvSpPr>
          <p:nvPr>
            <p:ph idx="1"/>
          </p:nvPr>
        </p:nvSpPr>
        <p:spPr/>
        <p:txBody>
          <a:bodyPr/>
          <a:lstStyle/>
          <a:p>
            <a:pPr marL="514350" indent="-514350">
              <a:buFont typeface="+mj-lt"/>
              <a:buAutoNum type="arabicPeriod"/>
            </a:pPr>
            <a:r>
              <a:rPr lang="en-US" dirty="0"/>
              <a:t>Removal of blind spots in the receptive field by</a:t>
            </a:r>
            <a:br>
              <a:rPr lang="en-US" dirty="0"/>
            </a:br>
            <a:r>
              <a:rPr lang="en-US" dirty="0"/>
              <a:t>combining </a:t>
            </a:r>
            <a:r>
              <a:rPr lang="en-US" b="1" dirty="0"/>
              <a:t>the horizontal stack </a:t>
            </a:r>
            <a:r>
              <a:rPr lang="en-US" dirty="0"/>
              <a:t>and </a:t>
            </a:r>
            <a:r>
              <a:rPr lang="en-US" b="1" dirty="0"/>
              <a:t>the vertical stack</a:t>
            </a:r>
            <a:r>
              <a:rPr lang="en-US" dirty="0"/>
              <a:t> </a:t>
            </a:r>
          </a:p>
          <a:p>
            <a:pPr marL="514350" indent="-514350">
              <a:buFont typeface="+mj-lt"/>
              <a:buAutoNum type="arabicPeriod"/>
            </a:pPr>
            <a:r>
              <a:rPr lang="en-US" dirty="0"/>
              <a:t>Replacement of the </a:t>
            </a:r>
            <a:r>
              <a:rPr lang="en-US" dirty="0" err="1"/>
              <a:t>ReLu</a:t>
            </a:r>
            <a:r>
              <a:rPr lang="en-US" dirty="0"/>
              <a:t> activations between the masked</a:t>
            </a:r>
            <a:br>
              <a:rPr lang="en-US" dirty="0"/>
            </a:br>
            <a:r>
              <a:rPr lang="en-US" dirty="0"/>
              <a:t>convolutions in the original </a:t>
            </a:r>
            <a:r>
              <a:rPr lang="en-US" dirty="0" err="1"/>
              <a:t>PixelCNN</a:t>
            </a:r>
            <a:r>
              <a:rPr lang="en-US" dirty="0"/>
              <a:t> with the </a:t>
            </a:r>
            <a:r>
              <a:rPr lang="en-US" b="1" dirty="0"/>
              <a:t>gated activation unit</a:t>
            </a:r>
            <a:r>
              <a:rPr lang="en-US" dirty="0"/>
              <a:t>. </a:t>
            </a:r>
            <a:br>
              <a:rPr lang="en-US" dirty="0"/>
            </a:br>
            <a:endParaRPr lang="en-US" dirty="0"/>
          </a:p>
        </p:txBody>
      </p:sp>
      <p:sp>
        <p:nvSpPr>
          <p:cNvPr id="4" name="Title 1">
            <a:extLst>
              <a:ext uri="{FF2B5EF4-FFF2-40B4-BE49-F238E27FC236}">
                <a16:creationId xmlns:a16="http://schemas.microsoft.com/office/drawing/2014/main" id="{E2F7740F-009D-448C-916B-0DA73E2D1F3C}"/>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PixelCNN</a:t>
            </a:r>
            <a:r>
              <a:rPr lang="en-US" dirty="0"/>
              <a:t>: Two improvements</a:t>
            </a:r>
          </a:p>
        </p:txBody>
      </p:sp>
    </p:spTree>
    <p:extLst>
      <p:ext uri="{BB962C8B-B14F-4D97-AF65-F5344CB8AC3E}">
        <p14:creationId xmlns:p14="http://schemas.microsoft.com/office/powerpoint/2010/main" val="3303672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6C8757A-1672-440F-B0D7-E95B231B118A}"/>
              </a:ext>
            </a:extLst>
          </p:cNvPr>
          <p:cNvSpPr txBox="1"/>
          <p:nvPr/>
        </p:nvSpPr>
        <p:spPr>
          <a:xfrm>
            <a:off x="634479" y="1193633"/>
            <a:ext cx="4655976" cy="369332"/>
          </a:xfrm>
          <a:prstGeom prst="rect">
            <a:avLst/>
          </a:prstGeom>
          <a:noFill/>
        </p:spPr>
        <p:txBody>
          <a:bodyPr wrap="square" rtlCol="0">
            <a:spAutoFit/>
          </a:bodyPr>
          <a:lstStyle/>
          <a:p>
            <a:r>
              <a:rPr lang="en-US" b="1" u="sng" dirty="0"/>
              <a:t>Vertical stacking convolution </a:t>
            </a:r>
          </a:p>
        </p:txBody>
      </p:sp>
      <p:sp>
        <p:nvSpPr>
          <p:cNvPr id="9" name="TextBox 8">
            <a:extLst>
              <a:ext uri="{FF2B5EF4-FFF2-40B4-BE49-F238E27FC236}">
                <a16:creationId xmlns:a16="http://schemas.microsoft.com/office/drawing/2014/main" id="{6921872F-FFB0-4288-9E17-763BDF4D2B8D}"/>
              </a:ext>
            </a:extLst>
          </p:cNvPr>
          <p:cNvSpPr txBox="1"/>
          <p:nvPr/>
        </p:nvSpPr>
        <p:spPr>
          <a:xfrm>
            <a:off x="560180" y="4385685"/>
            <a:ext cx="4655976" cy="369332"/>
          </a:xfrm>
          <a:prstGeom prst="rect">
            <a:avLst/>
          </a:prstGeom>
          <a:noFill/>
        </p:spPr>
        <p:txBody>
          <a:bodyPr wrap="square" rtlCol="0">
            <a:spAutoFit/>
          </a:bodyPr>
          <a:lstStyle/>
          <a:p>
            <a:r>
              <a:rPr lang="en-US" b="1" u="sng" dirty="0"/>
              <a:t>Horizontal stacking convolution</a:t>
            </a:r>
          </a:p>
        </p:txBody>
      </p:sp>
      <p:pic>
        <p:nvPicPr>
          <p:cNvPr id="9218" name="Picture 2" descr="File:vertical mask.gif">
            <a:extLst>
              <a:ext uri="{FF2B5EF4-FFF2-40B4-BE49-F238E27FC236}">
                <a16:creationId xmlns:a16="http://schemas.microsoft.com/office/drawing/2014/main" id="{3F6D50B7-98D2-4AA0-9E2D-13F4C165F8F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22236" y="1031803"/>
            <a:ext cx="2347913" cy="28527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E9CB692-078D-4DCB-8517-562BC563EF3B}"/>
              </a:ext>
            </a:extLst>
          </p:cNvPr>
          <p:cNvSpPr txBox="1"/>
          <p:nvPr/>
        </p:nvSpPr>
        <p:spPr>
          <a:xfrm>
            <a:off x="560180" y="1730656"/>
            <a:ext cx="4730275" cy="2031325"/>
          </a:xfrm>
          <a:prstGeom prst="rect">
            <a:avLst/>
          </a:prstGeom>
          <a:noFill/>
        </p:spPr>
        <p:txBody>
          <a:bodyPr wrap="square" rtlCol="0">
            <a:spAutoFit/>
          </a:bodyPr>
          <a:lstStyle/>
          <a:p>
            <a:r>
              <a:rPr lang="en-US" dirty="0"/>
              <a:t>kernel size to be </a:t>
            </a:r>
            <a:r>
              <a:rPr lang="en-US" b="1" dirty="0"/>
              <a:t>n//2 + 1 x n </a:t>
            </a:r>
            <a:r>
              <a:rPr lang="en-US" dirty="0"/>
              <a:t>instead of </a:t>
            </a:r>
            <a:r>
              <a:rPr lang="en-US" b="1" dirty="0"/>
              <a:t>n x n</a:t>
            </a:r>
            <a:r>
              <a:rPr lang="en-US" dirty="0"/>
              <a:t>, padded input at top, perform convolution operation, then cropped output to preserve spatial dimensions.</a:t>
            </a:r>
          </a:p>
          <a:p>
            <a:endParaRPr lang="en-US" dirty="0"/>
          </a:p>
          <a:p>
            <a:r>
              <a:rPr lang="en-US" dirty="0"/>
              <a:t>So for 3x3 masked kernel, the vertical stacking kernel is 3//2+1 x 3 = 2 x 3</a:t>
            </a:r>
          </a:p>
        </p:txBody>
      </p:sp>
      <p:sp>
        <p:nvSpPr>
          <p:cNvPr id="13" name="TextBox 12">
            <a:extLst>
              <a:ext uri="{FF2B5EF4-FFF2-40B4-BE49-F238E27FC236}">
                <a16:creationId xmlns:a16="http://schemas.microsoft.com/office/drawing/2014/main" id="{9958E104-C208-4BD2-AE69-89CA3A2B10F5}"/>
              </a:ext>
            </a:extLst>
          </p:cNvPr>
          <p:cNvSpPr txBox="1"/>
          <p:nvPr/>
        </p:nvSpPr>
        <p:spPr>
          <a:xfrm>
            <a:off x="560180" y="4915505"/>
            <a:ext cx="4730275" cy="1754326"/>
          </a:xfrm>
          <a:prstGeom prst="rect">
            <a:avLst/>
          </a:prstGeom>
          <a:noFill/>
        </p:spPr>
        <p:txBody>
          <a:bodyPr wrap="square" rtlCol="0">
            <a:spAutoFit/>
          </a:bodyPr>
          <a:lstStyle/>
          <a:p>
            <a:r>
              <a:rPr lang="en-US" dirty="0"/>
              <a:t>kernel size to be </a:t>
            </a:r>
            <a:r>
              <a:rPr lang="pt-BR" b="1" dirty="0"/>
              <a:t>1 x n//2 + 1 </a:t>
            </a:r>
            <a:r>
              <a:rPr lang="pt-BR" dirty="0"/>
              <a:t>instead of 1 x n </a:t>
            </a:r>
            <a:r>
              <a:rPr lang="en-US" dirty="0"/>
              <a:t>with padding and cropping output so the shape stays the same.</a:t>
            </a:r>
          </a:p>
          <a:p>
            <a:endParaRPr lang="en-US" dirty="0"/>
          </a:p>
          <a:p>
            <a:r>
              <a:rPr lang="en-US" dirty="0"/>
              <a:t>So for 3x3 masked kernel, the horizontal stacking kernel is 1 x 3//2 +1= 1 x 2</a:t>
            </a:r>
          </a:p>
        </p:txBody>
      </p:sp>
      <p:pic>
        <p:nvPicPr>
          <p:cNvPr id="22" name="Picture 21">
            <a:extLst>
              <a:ext uri="{FF2B5EF4-FFF2-40B4-BE49-F238E27FC236}">
                <a16:creationId xmlns:a16="http://schemas.microsoft.com/office/drawing/2014/main" id="{5A954DCB-DA13-4B8A-9DCE-AE7DC4F8E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041" y="4570351"/>
            <a:ext cx="2505075" cy="2000250"/>
          </a:xfrm>
          <a:prstGeom prst="rect">
            <a:avLst/>
          </a:prstGeom>
        </p:spPr>
      </p:pic>
      <p:cxnSp>
        <p:nvCxnSpPr>
          <p:cNvPr id="24" name="Straight Arrow Connector 23">
            <a:extLst>
              <a:ext uri="{FF2B5EF4-FFF2-40B4-BE49-F238E27FC236}">
                <a16:creationId xmlns:a16="http://schemas.microsoft.com/office/drawing/2014/main" id="{7E9CAD74-6A29-4432-B6E2-4BF6B132B9AF}"/>
              </a:ext>
            </a:extLst>
          </p:cNvPr>
          <p:cNvCxnSpPr>
            <a:cxnSpLocks/>
          </p:cNvCxnSpPr>
          <p:nvPr/>
        </p:nvCxnSpPr>
        <p:spPr>
          <a:xfrm>
            <a:off x="5290455" y="5327665"/>
            <a:ext cx="503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A418C1-5BFC-435E-A0AB-CD8B728EC377}"/>
              </a:ext>
            </a:extLst>
          </p:cNvPr>
          <p:cNvCxnSpPr/>
          <p:nvPr/>
        </p:nvCxnSpPr>
        <p:spPr>
          <a:xfrm>
            <a:off x="5290455" y="2584580"/>
            <a:ext cx="749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5EDD180-E9FF-40F1-A304-CB65843823B2}"/>
              </a:ext>
            </a:extLst>
          </p:cNvPr>
          <p:cNvPicPr>
            <a:picLocks noChangeAspect="1"/>
          </p:cNvPicPr>
          <p:nvPr/>
        </p:nvPicPr>
        <p:blipFill>
          <a:blip r:embed="rId4"/>
          <a:stretch>
            <a:fillRect/>
          </a:stretch>
        </p:blipFill>
        <p:spPr>
          <a:xfrm>
            <a:off x="8670149" y="5171591"/>
            <a:ext cx="3138311" cy="965156"/>
          </a:xfrm>
          <a:prstGeom prst="rect">
            <a:avLst/>
          </a:prstGeom>
        </p:spPr>
      </p:pic>
      <p:sp>
        <p:nvSpPr>
          <p:cNvPr id="28" name="Rectangle 27">
            <a:extLst>
              <a:ext uri="{FF2B5EF4-FFF2-40B4-BE49-F238E27FC236}">
                <a16:creationId xmlns:a16="http://schemas.microsoft.com/office/drawing/2014/main" id="{046B2F7F-645E-440E-8D6D-C1CC52063681}"/>
              </a:ext>
            </a:extLst>
          </p:cNvPr>
          <p:cNvSpPr/>
          <p:nvPr/>
        </p:nvSpPr>
        <p:spPr>
          <a:xfrm>
            <a:off x="452014" y="964932"/>
            <a:ext cx="11503378" cy="311554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4ACEFCB6-FAAC-473B-9D6F-863F7372E0BF}"/>
              </a:ext>
            </a:extLst>
          </p:cNvPr>
          <p:cNvSpPr/>
          <p:nvPr/>
        </p:nvSpPr>
        <p:spPr>
          <a:xfrm>
            <a:off x="445789" y="4332517"/>
            <a:ext cx="11503378" cy="2404185"/>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Title 1">
            <a:extLst>
              <a:ext uri="{FF2B5EF4-FFF2-40B4-BE49-F238E27FC236}">
                <a16:creationId xmlns:a16="http://schemas.microsoft.com/office/drawing/2014/main" id="{AEA58F54-B410-4AA1-95CC-EF297571B0B4}"/>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PixelCNN</a:t>
            </a:r>
            <a:r>
              <a:rPr lang="en-US" dirty="0"/>
              <a:t>: Convolution stacking</a:t>
            </a:r>
          </a:p>
        </p:txBody>
      </p:sp>
      <p:pic>
        <p:nvPicPr>
          <p:cNvPr id="17" name="Picture 16">
            <a:extLst>
              <a:ext uri="{FF2B5EF4-FFF2-40B4-BE49-F238E27FC236}">
                <a16:creationId xmlns:a16="http://schemas.microsoft.com/office/drawing/2014/main" id="{F196F103-342D-4548-8CF3-A5392B1CECD5}"/>
              </a:ext>
            </a:extLst>
          </p:cNvPr>
          <p:cNvPicPr>
            <a:picLocks noChangeAspect="1"/>
          </p:cNvPicPr>
          <p:nvPr/>
        </p:nvPicPr>
        <p:blipFill>
          <a:blip r:embed="rId5"/>
          <a:stretch>
            <a:fillRect/>
          </a:stretch>
        </p:blipFill>
        <p:spPr>
          <a:xfrm>
            <a:off x="10625896" y="1062902"/>
            <a:ext cx="1028700" cy="1000125"/>
          </a:xfrm>
          <a:prstGeom prst="rect">
            <a:avLst/>
          </a:prstGeom>
        </p:spPr>
      </p:pic>
    </p:spTree>
    <p:extLst>
      <p:ext uri="{BB962C8B-B14F-4D97-AF65-F5344CB8AC3E}">
        <p14:creationId xmlns:p14="http://schemas.microsoft.com/office/powerpoint/2010/main" val="3261358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6A9549-CD42-48B9-831C-08F78B3FEFAE}"/>
              </a:ext>
            </a:extLst>
          </p:cNvPr>
          <p:cNvPicPr>
            <a:picLocks noChangeAspect="1"/>
          </p:cNvPicPr>
          <p:nvPr/>
        </p:nvPicPr>
        <p:blipFill>
          <a:blip r:embed="rId2"/>
          <a:stretch>
            <a:fillRect/>
          </a:stretch>
        </p:blipFill>
        <p:spPr>
          <a:xfrm>
            <a:off x="152400" y="784744"/>
            <a:ext cx="11887200" cy="5895975"/>
          </a:xfrm>
          <a:prstGeom prst="rect">
            <a:avLst/>
          </a:prstGeom>
        </p:spPr>
      </p:pic>
      <p:sp>
        <p:nvSpPr>
          <p:cNvPr id="3" name="Rectangle: Rounded Corners 2">
            <a:extLst>
              <a:ext uri="{FF2B5EF4-FFF2-40B4-BE49-F238E27FC236}">
                <a16:creationId xmlns:a16="http://schemas.microsoft.com/office/drawing/2014/main" id="{84DED3F0-128C-436D-A9BE-27097C1C8D88}"/>
              </a:ext>
            </a:extLst>
          </p:cNvPr>
          <p:cNvSpPr/>
          <p:nvPr/>
        </p:nvSpPr>
        <p:spPr>
          <a:xfrm>
            <a:off x="1754155" y="3522133"/>
            <a:ext cx="1502229" cy="3246967"/>
          </a:xfrm>
          <a:prstGeom prst="roundRect">
            <a:avLst/>
          </a:prstGeom>
          <a:solidFill>
            <a:schemeClr val="accent2">
              <a:alpha val="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67473054-4084-43B8-9E6D-2E9187CB23A5}"/>
              </a:ext>
            </a:extLst>
          </p:cNvPr>
          <p:cNvSpPr/>
          <p:nvPr/>
        </p:nvSpPr>
        <p:spPr>
          <a:xfrm>
            <a:off x="4229101" y="3522132"/>
            <a:ext cx="2120900" cy="3246967"/>
          </a:xfrm>
          <a:prstGeom prst="roundRect">
            <a:avLst/>
          </a:prstGeom>
          <a:solidFill>
            <a:schemeClr val="accent1">
              <a:alpha val="12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6D7833-E663-4951-9ADA-1D13B23082EC}"/>
              </a:ext>
            </a:extLst>
          </p:cNvPr>
          <p:cNvSpPr txBox="1"/>
          <p:nvPr/>
        </p:nvSpPr>
        <p:spPr>
          <a:xfrm>
            <a:off x="2069573" y="6488668"/>
            <a:ext cx="871392" cy="369332"/>
          </a:xfrm>
          <a:prstGeom prst="rect">
            <a:avLst/>
          </a:prstGeom>
          <a:noFill/>
        </p:spPr>
        <p:txBody>
          <a:bodyPr wrap="square" rtlCol="0">
            <a:spAutoFit/>
          </a:bodyPr>
          <a:lstStyle/>
          <a:p>
            <a:r>
              <a:rPr lang="en-US" dirty="0"/>
              <a:t>vertical</a:t>
            </a:r>
          </a:p>
        </p:txBody>
      </p:sp>
      <p:sp>
        <p:nvSpPr>
          <p:cNvPr id="18" name="TextBox 17">
            <a:extLst>
              <a:ext uri="{FF2B5EF4-FFF2-40B4-BE49-F238E27FC236}">
                <a16:creationId xmlns:a16="http://schemas.microsoft.com/office/drawing/2014/main" id="{AE776808-C586-48EC-9F2B-CDC5487CE156}"/>
              </a:ext>
            </a:extLst>
          </p:cNvPr>
          <p:cNvSpPr txBox="1"/>
          <p:nvPr/>
        </p:nvSpPr>
        <p:spPr>
          <a:xfrm>
            <a:off x="4726127" y="6487635"/>
            <a:ext cx="1126847" cy="369332"/>
          </a:xfrm>
          <a:prstGeom prst="rect">
            <a:avLst/>
          </a:prstGeom>
          <a:noFill/>
        </p:spPr>
        <p:txBody>
          <a:bodyPr wrap="square" rtlCol="0">
            <a:spAutoFit/>
          </a:bodyPr>
          <a:lstStyle/>
          <a:p>
            <a:r>
              <a:rPr lang="en-US" dirty="0"/>
              <a:t>horizontal</a:t>
            </a:r>
          </a:p>
        </p:txBody>
      </p:sp>
      <p:sp>
        <p:nvSpPr>
          <p:cNvPr id="8" name="Title 1">
            <a:extLst>
              <a:ext uri="{FF2B5EF4-FFF2-40B4-BE49-F238E27FC236}">
                <a16:creationId xmlns:a16="http://schemas.microsoft.com/office/drawing/2014/main" id="{1708F87A-33F0-4899-B2C3-58E1A923D7B7}"/>
              </a:ext>
            </a:extLst>
          </p:cNvPr>
          <p:cNvSpPr txBox="1">
            <a:spLocks/>
          </p:cNvSpPr>
          <p:nvPr/>
        </p:nvSpPr>
        <p:spPr>
          <a:xfrm>
            <a:off x="838200" y="-2757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PixelCNN</a:t>
            </a:r>
            <a:r>
              <a:rPr lang="en-US" dirty="0"/>
              <a:t>: Gated Activation</a:t>
            </a:r>
          </a:p>
        </p:txBody>
      </p:sp>
    </p:spTree>
    <p:extLst>
      <p:ext uri="{BB962C8B-B14F-4D97-AF65-F5344CB8AC3E}">
        <p14:creationId xmlns:p14="http://schemas.microsoft.com/office/powerpoint/2010/main" val="681453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38F65-10D9-439D-A527-F680BC61CFB9}"/>
              </a:ext>
            </a:extLst>
          </p:cNvPr>
          <p:cNvPicPr>
            <a:picLocks noChangeAspect="1"/>
          </p:cNvPicPr>
          <p:nvPr/>
        </p:nvPicPr>
        <p:blipFill>
          <a:blip r:embed="rId2"/>
          <a:stretch>
            <a:fillRect/>
          </a:stretch>
        </p:blipFill>
        <p:spPr>
          <a:xfrm>
            <a:off x="204787" y="2311173"/>
            <a:ext cx="11782425" cy="3324225"/>
          </a:xfrm>
          <a:prstGeom prst="rect">
            <a:avLst/>
          </a:prstGeom>
        </p:spPr>
      </p:pic>
      <p:cxnSp>
        <p:nvCxnSpPr>
          <p:cNvPr id="8" name="Straight Arrow Connector 7">
            <a:extLst>
              <a:ext uri="{FF2B5EF4-FFF2-40B4-BE49-F238E27FC236}">
                <a16:creationId xmlns:a16="http://schemas.microsoft.com/office/drawing/2014/main" id="{F7C420F2-9687-4B3E-A1C0-9383CB706266}"/>
              </a:ext>
            </a:extLst>
          </p:cNvPr>
          <p:cNvCxnSpPr/>
          <p:nvPr/>
        </p:nvCxnSpPr>
        <p:spPr>
          <a:xfrm flipH="1">
            <a:off x="2425700" y="1941286"/>
            <a:ext cx="254000" cy="1397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6601A1-1456-4A78-927C-1C0D117A6985}"/>
              </a:ext>
            </a:extLst>
          </p:cNvPr>
          <p:cNvSpPr txBox="1"/>
          <p:nvPr/>
        </p:nvSpPr>
        <p:spPr>
          <a:xfrm>
            <a:off x="2159000" y="1571954"/>
            <a:ext cx="4068293" cy="369332"/>
          </a:xfrm>
          <a:prstGeom prst="rect">
            <a:avLst/>
          </a:prstGeom>
          <a:noFill/>
        </p:spPr>
        <p:txBody>
          <a:bodyPr wrap="none" rtlCol="0">
            <a:spAutoFit/>
          </a:bodyPr>
          <a:lstStyle/>
          <a:p>
            <a:r>
              <a:rPr lang="en-US" dirty="0"/>
              <a:t>Masked convolution (Causal Convolution)</a:t>
            </a:r>
          </a:p>
        </p:txBody>
      </p:sp>
      <p:sp>
        <p:nvSpPr>
          <p:cNvPr id="6" name="Title 1">
            <a:extLst>
              <a:ext uri="{FF2B5EF4-FFF2-40B4-BE49-F238E27FC236}">
                <a16:creationId xmlns:a16="http://schemas.microsoft.com/office/drawing/2014/main" id="{133F2B39-010B-4B1B-A8F8-6AEDF9A10B97}"/>
              </a:ext>
            </a:extLst>
          </p:cNvPr>
          <p:cNvSpPr txBox="1">
            <a:spLocks/>
          </p:cNvSpPr>
          <p:nvPr/>
        </p:nvSpPr>
        <p:spPr>
          <a:xfrm>
            <a:off x="838199" y="0"/>
            <a:ext cx="115860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PixelCNN</a:t>
            </a:r>
            <a:r>
              <a:rPr lang="en-US" dirty="0"/>
              <a:t>: Whole architecture (Gated </a:t>
            </a:r>
            <a:r>
              <a:rPr lang="en-US" dirty="0" err="1"/>
              <a:t>PixelCNN</a:t>
            </a:r>
            <a:r>
              <a:rPr lang="en-US" dirty="0"/>
              <a:t>) </a:t>
            </a:r>
          </a:p>
        </p:txBody>
      </p:sp>
    </p:spTree>
    <p:extLst>
      <p:ext uri="{BB962C8B-B14F-4D97-AF65-F5344CB8AC3E}">
        <p14:creationId xmlns:p14="http://schemas.microsoft.com/office/powerpoint/2010/main" val="2271494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1DAD-37FA-4FED-AFEF-F656A8D53E12}"/>
              </a:ext>
            </a:extLst>
          </p:cNvPr>
          <p:cNvSpPr>
            <a:spLocks noGrp="1"/>
          </p:cNvSpPr>
          <p:nvPr>
            <p:ph type="ctrTitle"/>
          </p:nvPr>
        </p:nvSpPr>
        <p:spPr>
          <a:xfrm>
            <a:off x="518160" y="2130950"/>
            <a:ext cx="11155679" cy="2242344"/>
          </a:xfrm>
        </p:spPr>
        <p:txBody>
          <a:bodyPr>
            <a:normAutofit fontScale="90000"/>
          </a:bodyPr>
          <a:lstStyle/>
          <a:p>
            <a:r>
              <a:rPr lang="en-US" dirty="0"/>
              <a:t>An Application</a:t>
            </a:r>
            <a:br>
              <a:rPr lang="en-US" dirty="0"/>
            </a:br>
            <a:r>
              <a:rPr lang="en-US" dirty="0" err="1"/>
              <a:t>Wavenet</a:t>
            </a:r>
            <a:r>
              <a:rPr lang="en-US" dirty="0"/>
              <a:t> : Google assistant audio synthesizer</a:t>
            </a:r>
          </a:p>
        </p:txBody>
      </p:sp>
    </p:spTree>
    <p:extLst>
      <p:ext uri="{BB962C8B-B14F-4D97-AF65-F5344CB8AC3E}">
        <p14:creationId xmlns:p14="http://schemas.microsoft.com/office/powerpoint/2010/main" val="3026754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FE762F-BFE7-4419-B194-FCD4EF1E2B0C}"/>
              </a:ext>
            </a:extLst>
          </p:cNvPr>
          <p:cNvPicPr>
            <a:picLocks noChangeAspect="1"/>
          </p:cNvPicPr>
          <p:nvPr/>
        </p:nvPicPr>
        <p:blipFill>
          <a:blip r:embed="rId2"/>
          <a:stretch>
            <a:fillRect/>
          </a:stretch>
        </p:blipFill>
        <p:spPr>
          <a:xfrm>
            <a:off x="5970954" y="1145200"/>
            <a:ext cx="5686425" cy="3019425"/>
          </a:xfrm>
          <a:prstGeom prst="rect">
            <a:avLst/>
          </a:prstGeom>
        </p:spPr>
      </p:pic>
      <p:pic>
        <p:nvPicPr>
          <p:cNvPr id="11" name="Picture 10">
            <a:extLst>
              <a:ext uri="{FF2B5EF4-FFF2-40B4-BE49-F238E27FC236}">
                <a16:creationId xmlns:a16="http://schemas.microsoft.com/office/drawing/2014/main" id="{B5294B4D-3F88-4D9D-B75A-8EB9FBE141DE}"/>
              </a:ext>
            </a:extLst>
          </p:cNvPr>
          <p:cNvPicPr>
            <a:picLocks noChangeAspect="1"/>
          </p:cNvPicPr>
          <p:nvPr/>
        </p:nvPicPr>
        <p:blipFill>
          <a:blip r:embed="rId3"/>
          <a:stretch>
            <a:fillRect/>
          </a:stretch>
        </p:blipFill>
        <p:spPr>
          <a:xfrm>
            <a:off x="5915025" y="3735407"/>
            <a:ext cx="2380093" cy="3019426"/>
          </a:xfrm>
          <a:prstGeom prst="rect">
            <a:avLst/>
          </a:prstGeom>
        </p:spPr>
      </p:pic>
      <p:pic>
        <p:nvPicPr>
          <p:cNvPr id="12" name="Picture 11">
            <a:extLst>
              <a:ext uri="{FF2B5EF4-FFF2-40B4-BE49-F238E27FC236}">
                <a16:creationId xmlns:a16="http://schemas.microsoft.com/office/drawing/2014/main" id="{E63EC0BF-EF10-4016-9D6C-B423DDE000C0}"/>
              </a:ext>
            </a:extLst>
          </p:cNvPr>
          <p:cNvPicPr>
            <a:picLocks noChangeAspect="1"/>
          </p:cNvPicPr>
          <p:nvPr/>
        </p:nvPicPr>
        <p:blipFill>
          <a:blip r:embed="rId4"/>
          <a:stretch>
            <a:fillRect/>
          </a:stretch>
        </p:blipFill>
        <p:spPr>
          <a:xfrm>
            <a:off x="8886535" y="4045707"/>
            <a:ext cx="2714047" cy="2812293"/>
          </a:xfrm>
          <a:prstGeom prst="rect">
            <a:avLst/>
          </a:prstGeom>
        </p:spPr>
      </p:pic>
      <p:sp>
        <p:nvSpPr>
          <p:cNvPr id="13" name="Title 1">
            <a:extLst>
              <a:ext uri="{FF2B5EF4-FFF2-40B4-BE49-F238E27FC236}">
                <a16:creationId xmlns:a16="http://schemas.microsoft.com/office/drawing/2014/main" id="{DDA431A3-AEFC-428F-BC8B-C2A201527BE6}"/>
              </a:ext>
            </a:extLst>
          </p:cNvPr>
          <p:cNvSpPr txBox="1">
            <a:spLocks/>
          </p:cNvSpPr>
          <p:nvPr/>
        </p:nvSpPr>
        <p:spPr>
          <a:xfrm>
            <a:off x="232508" y="-614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Supervised vs Unsupervised Learning</a:t>
            </a:r>
          </a:p>
        </p:txBody>
      </p:sp>
      <p:sp>
        <p:nvSpPr>
          <p:cNvPr id="15" name="Content Placeholder 2">
            <a:extLst>
              <a:ext uri="{FF2B5EF4-FFF2-40B4-BE49-F238E27FC236}">
                <a16:creationId xmlns:a16="http://schemas.microsoft.com/office/drawing/2014/main" id="{4DDFB32A-DB6A-4D88-8CDE-BDACD59BB4D8}"/>
              </a:ext>
            </a:extLst>
          </p:cNvPr>
          <p:cNvSpPr txBox="1">
            <a:spLocks/>
          </p:cNvSpPr>
          <p:nvPr/>
        </p:nvSpPr>
        <p:spPr>
          <a:xfrm>
            <a:off x="232508" y="1264117"/>
            <a:ext cx="5738446" cy="543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Supervised Learning</a:t>
            </a:r>
          </a:p>
          <a:p>
            <a:pPr marL="0" indent="0">
              <a:buNone/>
            </a:pPr>
            <a:endParaRPr lang="en-US" dirty="0"/>
          </a:p>
          <a:p>
            <a:pPr marL="0" indent="0">
              <a:buNone/>
            </a:pPr>
            <a:r>
              <a:rPr lang="en-US" dirty="0"/>
              <a:t>Data</a:t>
            </a:r>
            <a:r>
              <a:rPr lang="en-US" dirty="0">
                <a:sym typeface="Wingdings" panose="05000000000000000000" pitchFamily="2" charset="2"/>
              </a:rPr>
              <a:t>: (</a:t>
            </a:r>
            <a:r>
              <a:rPr lang="en-US" dirty="0" err="1">
                <a:sym typeface="Wingdings" panose="05000000000000000000" pitchFamily="2" charset="2"/>
              </a:rPr>
              <a:t>x,y</a:t>
            </a:r>
            <a:r>
              <a:rPr lang="en-US" dirty="0">
                <a:sym typeface="Wingdings" panose="05000000000000000000" pitchFamily="2" charset="2"/>
              </a:rPr>
              <a:t>)</a:t>
            </a:r>
          </a:p>
          <a:p>
            <a:pPr marL="0" indent="0">
              <a:buNone/>
            </a:pPr>
            <a:r>
              <a:rPr lang="en-US" dirty="0">
                <a:sym typeface="Wingdings" panose="05000000000000000000" pitchFamily="2" charset="2"/>
              </a:rPr>
              <a:t>X is data, y is label</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Goal: Learn a function to map x-&gt; y</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Examples: Classification, regression,</a:t>
            </a:r>
          </a:p>
          <a:p>
            <a:pPr marL="0" indent="0">
              <a:buNone/>
            </a:pPr>
            <a:r>
              <a:rPr lang="en-US" dirty="0">
                <a:sym typeface="Wingdings" panose="05000000000000000000" pitchFamily="2" charset="2"/>
              </a:rPr>
              <a:t>Object detection, Semantics segmentation, image captioning, etc.</a:t>
            </a:r>
            <a:endParaRPr lang="en-US" dirty="0"/>
          </a:p>
          <a:p>
            <a:pPr marL="0" indent="0">
              <a:buNone/>
            </a:pPr>
            <a:endParaRPr lang="en-US" dirty="0"/>
          </a:p>
        </p:txBody>
      </p:sp>
    </p:spTree>
    <p:extLst>
      <p:ext uri="{BB962C8B-B14F-4D97-AF65-F5344CB8AC3E}">
        <p14:creationId xmlns:p14="http://schemas.microsoft.com/office/powerpoint/2010/main" val="2056408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3BBC9F5-4A2D-4581-B21B-AC39006B6FA4}"/>
              </a:ext>
            </a:extLst>
          </p:cNvPr>
          <p:cNvPicPr>
            <a:picLocks noChangeAspect="1"/>
          </p:cNvPicPr>
          <p:nvPr/>
        </p:nvPicPr>
        <p:blipFill>
          <a:blip r:embed="rId2"/>
          <a:stretch>
            <a:fillRect/>
          </a:stretch>
        </p:blipFill>
        <p:spPr>
          <a:xfrm>
            <a:off x="1977038" y="3969643"/>
            <a:ext cx="6438900" cy="2152650"/>
          </a:xfrm>
          <a:prstGeom prst="rect">
            <a:avLst/>
          </a:prstGeom>
        </p:spPr>
      </p:pic>
      <p:sp>
        <p:nvSpPr>
          <p:cNvPr id="2" name="Title 1">
            <a:extLst>
              <a:ext uri="{FF2B5EF4-FFF2-40B4-BE49-F238E27FC236}">
                <a16:creationId xmlns:a16="http://schemas.microsoft.com/office/drawing/2014/main" id="{D34B4ED1-9EE6-4003-862D-80E63F0E21F2}"/>
              </a:ext>
            </a:extLst>
          </p:cNvPr>
          <p:cNvSpPr>
            <a:spLocks noGrp="1"/>
          </p:cNvSpPr>
          <p:nvPr>
            <p:ph type="title"/>
          </p:nvPr>
        </p:nvSpPr>
        <p:spPr/>
        <p:txBody>
          <a:bodyPr/>
          <a:lstStyle/>
          <a:p>
            <a:r>
              <a:rPr lang="en-US" dirty="0" err="1"/>
              <a:t>Wavenet</a:t>
            </a:r>
            <a:endParaRPr lang="en-US" dirty="0"/>
          </a:p>
        </p:txBody>
      </p:sp>
      <p:sp>
        <p:nvSpPr>
          <p:cNvPr id="3" name="Content Placeholder 2">
            <a:extLst>
              <a:ext uri="{FF2B5EF4-FFF2-40B4-BE49-F238E27FC236}">
                <a16:creationId xmlns:a16="http://schemas.microsoft.com/office/drawing/2014/main" id="{6E876BAC-674A-4AF9-8A0B-4C34571FDC57}"/>
              </a:ext>
            </a:extLst>
          </p:cNvPr>
          <p:cNvSpPr>
            <a:spLocks noGrp="1"/>
          </p:cNvSpPr>
          <p:nvPr>
            <p:ph idx="1"/>
          </p:nvPr>
        </p:nvSpPr>
        <p:spPr/>
        <p:txBody>
          <a:bodyPr/>
          <a:lstStyle/>
          <a:p>
            <a:r>
              <a:rPr lang="en-US" dirty="0"/>
              <a:t>If we consider about the timeseries data, we can change the convolutional kernel size and the hidden layers to control the receptive field</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0A6DEC4-B124-42B0-B434-4526A691DD93}"/>
                  </a:ext>
                </a:extLst>
              </p:cNvPr>
              <p:cNvSpPr/>
              <p:nvPr/>
            </p:nvSpPr>
            <p:spPr>
              <a:xfrm>
                <a:off x="4426677" y="2969387"/>
                <a:ext cx="3130472" cy="876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 </m:t>
                      </m:r>
                      <m:nary>
                        <m:naryPr>
                          <m:chr m:val="∏"/>
                          <m:ctrlPr>
                            <a:rPr lang="en-US" b="1" i="1" smtClean="0">
                              <a:latin typeface="Cambria Math" panose="02040503050406030204" pitchFamily="18" charset="0"/>
                            </a:rPr>
                          </m:ctrlPr>
                        </m:naryPr>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𝑻</m:t>
                          </m:r>
                        </m:sup>
                        <m:e>
                          <m:r>
                            <a:rPr lang="en-US" b="1" i="1" smtClean="0">
                              <a:latin typeface="Cambria Math" panose="02040503050406030204" pitchFamily="18" charset="0"/>
                            </a:rPr>
                            <m:t>𝒑</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e>
                      </m:nary>
                    </m:oMath>
                  </m:oMathPara>
                </a14:m>
                <a:endParaRPr lang="en-US" dirty="0"/>
              </a:p>
            </p:txBody>
          </p:sp>
        </mc:Choice>
        <mc:Fallback xmlns="">
          <p:sp>
            <p:nvSpPr>
              <p:cNvPr id="8" name="Rectangle 7">
                <a:extLst>
                  <a:ext uri="{FF2B5EF4-FFF2-40B4-BE49-F238E27FC236}">
                    <a16:creationId xmlns:a16="http://schemas.microsoft.com/office/drawing/2014/main" id="{F0A6DEC4-B124-42B0-B434-4526A691DD93}"/>
                  </a:ext>
                </a:extLst>
              </p:cNvPr>
              <p:cNvSpPr>
                <a:spLocks noRot="1" noChangeAspect="1" noMove="1" noResize="1" noEditPoints="1" noAdjustHandles="1" noChangeArrowheads="1" noChangeShapeType="1" noTextEdit="1"/>
              </p:cNvSpPr>
              <p:nvPr/>
            </p:nvSpPr>
            <p:spPr>
              <a:xfrm>
                <a:off x="4426677" y="2969387"/>
                <a:ext cx="3130472" cy="876650"/>
              </a:xfrm>
              <a:prstGeom prst="rect">
                <a:avLst/>
              </a:prstGeom>
              <a:blipFill>
                <a:blip r:embed="rId3"/>
                <a:stretch>
                  <a:fillRect/>
                </a:stretch>
              </a:blipFill>
            </p:spPr>
            <p:txBody>
              <a:bodyPr/>
              <a:lstStyle/>
              <a:p>
                <a:r>
                  <a:rPr lang="en-US">
                    <a:noFill/>
                  </a:rPr>
                  <a:t> </a:t>
                </a:r>
              </a:p>
            </p:txBody>
          </p:sp>
        </mc:Fallback>
      </mc:AlternateContent>
      <p:sp>
        <p:nvSpPr>
          <p:cNvPr id="9" name="Left Brace 8">
            <a:extLst>
              <a:ext uri="{FF2B5EF4-FFF2-40B4-BE49-F238E27FC236}">
                <a16:creationId xmlns:a16="http://schemas.microsoft.com/office/drawing/2014/main" id="{C86FF538-0DF1-443E-B7EA-3C9446EBCD39}"/>
              </a:ext>
            </a:extLst>
          </p:cNvPr>
          <p:cNvSpPr/>
          <p:nvPr/>
        </p:nvSpPr>
        <p:spPr>
          <a:xfrm rot="16200000">
            <a:off x="6555373" y="5464435"/>
            <a:ext cx="216022" cy="17662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A7F5B46-0F44-4D07-ADA3-69C599D2A9EA}"/>
              </a:ext>
            </a:extLst>
          </p:cNvPr>
          <p:cNvSpPr txBox="1"/>
          <p:nvPr/>
        </p:nvSpPr>
        <p:spPr>
          <a:xfrm>
            <a:off x="5712290" y="6414796"/>
            <a:ext cx="1902187" cy="369332"/>
          </a:xfrm>
          <a:prstGeom prst="rect">
            <a:avLst/>
          </a:prstGeom>
          <a:noFill/>
        </p:spPr>
        <p:txBody>
          <a:bodyPr wrap="none" rtlCol="0">
            <a:spAutoFit/>
          </a:bodyPr>
          <a:lstStyle/>
          <a:p>
            <a:r>
              <a:rPr lang="en-US" dirty="0"/>
              <a:t>Receptive field = T</a:t>
            </a:r>
          </a:p>
        </p:txBody>
      </p:sp>
      <p:sp>
        <p:nvSpPr>
          <p:cNvPr id="11" name="TextBox 10">
            <a:extLst>
              <a:ext uri="{FF2B5EF4-FFF2-40B4-BE49-F238E27FC236}">
                <a16:creationId xmlns:a16="http://schemas.microsoft.com/office/drawing/2014/main" id="{7A295058-8F82-44A7-A467-C02C912DD849}"/>
              </a:ext>
            </a:extLst>
          </p:cNvPr>
          <p:cNvSpPr txBox="1"/>
          <p:nvPr/>
        </p:nvSpPr>
        <p:spPr>
          <a:xfrm>
            <a:off x="8522494" y="4001294"/>
            <a:ext cx="3515001" cy="1200329"/>
          </a:xfrm>
          <a:prstGeom prst="rect">
            <a:avLst/>
          </a:prstGeom>
          <a:noFill/>
        </p:spPr>
        <p:txBody>
          <a:bodyPr wrap="none" rtlCol="0">
            <a:spAutoFit/>
          </a:bodyPr>
          <a:lstStyle/>
          <a:p>
            <a:r>
              <a:rPr lang="en-US" dirty="0"/>
              <a:t>When, </a:t>
            </a:r>
          </a:p>
          <a:p>
            <a:r>
              <a:rPr lang="en-US" dirty="0"/>
              <a:t>Masked convolution kernel size is 3</a:t>
            </a:r>
          </a:p>
          <a:p>
            <a:r>
              <a:rPr lang="en-US" dirty="0"/>
              <a:t>and with 3 hidden layers</a:t>
            </a:r>
          </a:p>
          <a:p>
            <a:r>
              <a:rPr lang="en-US" dirty="0"/>
              <a:t>receptive field size becomes 5</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DEB1653-1AE6-49D5-A0A5-0CB705DC5D5A}"/>
                  </a:ext>
                </a:extLst>
              </p:cNvPr>
              <p:cNvSpPr/>
              <p:nvPr/>
            </p:nvSpPr>
            <p:spPr>
              <a:xfrm>
                <a:off x="7234811" y="3695015"/>
                <a:ext cx="39087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sub>
                      </m:sSub>
                    </m:oMath>
                  </m:oMathPara>
                </a14:m>
                <a:endParaRPr lang="en-US" sz="1400" dirty="0"/>
              </a:p>
            </p:txBody>
          </p:sp>
        </mc:Choice>
        <mc:Fallback>
          <p:sp>
            <p:nvSpPr>
              <p:cNvPr id="12" name="Rectangle 11">
                <a:extLst>
                  <a:ext uri="{FF2B5EF4-FFF2-40B4-BE49-F238E27FC236}">
                    <a16:creationId xmlns:a16="http://schemas.microsoft.com/office/drawing/2014/main" id="{DDEB1653-1AE6-49D5-A0A5-0CB705DC5D5A}"/>
                  </a:ext>
                </a:extLst>
              </p:cNvPr>
              <p:cNvSpPr>
                <a:spLocks noRot="1" noChangeAspect="1" noMove="1" noResize="1" noEditPoints="1" noAdjustHandles="1" noChangeArrowheads="1" noChangeShapeType="1" noTextEdit="1"/>
              </p:cNvSpPr>
              <p:nvPr/>
            </p:nvSpPr>
            <p:spPr>
              <a:xfrm>
                <a:off x="7234811" y="3695015"/>
                <a:ext cx="390876"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0CE8399C-372E-4065-B58A-5471C56527A0}"/>
                  </a:ext>
                </a:extLst>
              </p:cNvPr>
              <p:cNvSpPr/>
              <p:nvPr/>
            </p:nvSpPr>
            <p:spPr>
              <a:xfrm>
                <a:off x="7208286" y="6000190"/>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𝟏</m:t>
                          </m:r>
                        </m:sub>
                      </m:sSub>
                    </m:oMath>
                  </m:oMathPara>
                </a14:m>
                <a:endParaRPr lang="en-US" sz="1400" dirty="0"/>
              </a:p>
            </p:txBody>
          </p:sp>
        </mc:Choice>
        <mc:Fallback>
          <p:sp>
            <p:nvSpPr>
              <p:cNvPr id="13" name="Rectangle 12">
                <a:extLst>
                  <a:ext uri="{FF2B5EF4-FFF2-40B4-BE49-F238E27FC236}">
                    <a16:creationId xmlns:a16="http://schemas.microsoft.com/office/drawing/2014/main" id="{0CE8399C-372E-4065-B58A-5471C56527A0}"/>
                  </a:ext>
                </a:extLst>
              </p:cNvPr>
              <p:cNvSpPr>
                <a:spLocks noRot="1" noChangeAspect="1" noMove="1" noResize="1" noEditPoints="1" noAdjustHandles="1" noChangeArrowheads="1" noChangeShapeType="1" noTextEdit="1"/>
              </p:cNvSpPr>
              <p:nvPr/>
            </p:nvSpPr>
            <p:spPr>
              <a:xfrm>
                <a:off x="7208286" y="6000190"/>
                <a:ext cx="51798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36014FDE-6035-4750-8184-4EEE40648936}"/>
                  </a:ext>
                </a:extLst>
              </p:cNvPr>
              <p:cNvSpPr/>
              <p:nvPr/>
            </p:nvSpPr>
            <p:spPr>
              <a:xfrm>
                <a:off x="6799212" y="6000190"/>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𝟐</m:t>
                          </m:r>
                        </m:sub>
                      </m:sSub>
                    </m:oMath>
                  </m:oMathPara>
                </a14:m>
                <a:endParaRPr lang="en-US" sz="1400" dirty="0"/>
              </a:p>
            </p:txBody>
          </p:sp>
        </mc:Choice>
        <mc:Fallback>
          <p:sp>
            <p:nvSpPr>
              <p:cNvPr id="14" name="Rectangle 13">
                <a:extLst>
                  <a:ext uri="{FF2B5EF4-FFF2-40B4-BE49-F238E27FC236}">
                    <a16:creationId xmlns:a16="http://schemas.microsoft.com/office/drawing/2014/main" id="{36014FDE-6035-4750-8184-4EEE40648936}"/>
                  </a:ext>
                </a:extLst>
              </p:cNvPr>
              <p:cNvSpPr>
                <a:spLocks noRot="1" noChangeAspect="1" noMove="1" noResize="1" noEditPoints="1" noAdjustHandles="1" noChangeArrowheads="1" noChangeShapeType="1" noTextEdit="1"/>
              </p:cNvSpPr>
              <p:nvPr/>
            </p:nvSpPr>
            <p:spPr>
              <a:xfrm>
                <a:off x="6799212" y="6000190"/>
                <a:ext cx="517989"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2AAA8D2C-C426-4876-8DF8-7A946CF59151}"/>
                  </a:ext>
                </a:extLst>
              </p:cNvPr>
              <p:cNvSpPr/>
              <p:nvPr/>
            </p:nvSpPr>
            <p:spPr>
              <a:xfrm>
                <a:off x="6404388" y="5997702"/>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𝟑</m:t>
                          </m:r>
                        </m:sub>
                      </m:sSub>
                    </m:oMath>
                  </m:oMathPara>
                </a14:m>
                <a:endParaRPr lang="en-US" sz="1400" dirty="0"/>
              </a:p>
            </p:txBody>
          </p:sp>
        </mc:Choice>
        <mc:Fallback>
          <p:sp>
            <p:nvSpPr>
              <p:cNvPr id="15" name="Rectangle 14">
                <a:extLst>
                  <a:ext uri="{FF2B5EF4-FFF2-40B4-BE49-F238E27FC236}">
                    <a16:creationId xmlns:a16="http://schemas.microsoft.com/office/drawing/2014/main" id="{2AAA8D2C-C426-4876-8DF8-7A946CF59151}"/>
                  </a:ext>
                </a:extLst>
              </p:cNvPr>
              <p:cNvSpPr>
                <a:spLocks noRot="1" noChangeAspect="1" noMove="1" noResize="1" noEditPoints="1" noAdjustHandles="1" noChangeArrowheads="1" noChangeShapeType="1" noTextEdit="1"/>
              </p:cNvSpPr>
              <p:nvPr/>
            </p:nvSpPr>
            <p:spPr>
              <a:xfrm>
                <a:off x="6404388" y="5997702"/>
                <a:ext cx="517989"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9E6108C-EF29-40C1-9BB7-5899A4A3C2C9}"/>
                  </a:ext>
                </a:extLst>
              </p:cNvPr>
              <p:cNvSpPr/>
              <p:nvPr/>
            </p:nvSpPr>
            <p:spPr>
              <a:xfrm>
                <a:off x="6051903" y="5986646"/>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𝟒</m:t>
                          </m:r>
                        </m:sub>
                      </m:sSub>
                    </m:oMath>
                  </m:oMathPara>
                </a14:m>
                <a:endParaRPr lang="en-US" sz="1400" dirty="0"/>
              </a:p>
            </p:txBody>
          </p:sp>
        </mc:Choice>
        <mc:Fallback>
          <p:sp>
            <p:nvSpPr>
              <p:cNvPr id="16" name="Rectangle 15">
                <a:extLst>
                  <a:ext uri="{FF2B5EF4-FFF2-40B4-BE49-F238E27FC236}">
                    <a16:creationId xmlns:a16="http://schemas.microsoft.com/office/drawing/2014/main" id="{89E6108C-EF29-40C1-9BB7-5899A4A3C2C9}"/>
                  </a:ext>
                </a:extLst>
              </p:cNvPr>
              <p:cNvSpPr>
                <a:spLocks noRot="1" noChangeAspect="1" noMove="1" noResize="1" noEditPoints="1" noAdjustHandles="1" noChangeArrowheads="1" noChangeShapeType="1" noTextEdit="1"/>
              </p:cNvSpPr>
              <p:nvPr/>
            </p:nvSpPr>
            <p:spPr>
              <a:xfrm>
                <a:off x="6051903" y="5986646"/>
                <a:ext cx="517989"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B32E395A-68E9-4034-B743-076551D57692}"/>
                  </a:ext>
                </a:extLst>
              </p:cNvPr>
              <p:cNvSpPr/>
              <p:nvPr/>
            </p:nvSpPr>
            <p:spPr>
              <a:xfrm>
                <a:off x="5681862" y="5975189"/>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𝟓</m:t>
                          </m:r>
                        </m:sub>
                      </m:sSub>
                    </m:oMath>
                  </m:oMathPara>
                </a14:m>
                <a:endParaRPr lang="en-US" sz="1400" dirty="0"/>
              </a:p>
            </p:txBody>
          </p:sp>
        </mc:Choice>
        <mc:Fallback>
          <p:sp>
            <p:nvSpPr>
              <p:cNvPr id="17" name="Rectangle 16">
                <a:extLst>
                  <a:ext uri="{FF2B5EF4-FFF2-40B4-BE49-F238E27FC236}">
                    <a16:creationId xmlns:a16="http://schemas.microsoft.com/office/drawing/2014/main" id="{B32E395A-68E9-4034-B743-076551D57692}"/>
                  </a:ext>
                </a:extLst>
              </p:cNvPr>
              <p:cNvSpPr>
                <a:spLocks noRot="1" noChangeAspect="1" noMove="1" noResize="1" noEditPoints="1" noAdjustHandles="1" noChangeArrowheads="1" noChangeShapeType="1" noTextEdit="1"/>
              </p:cNvSpPr>
              <p:nvPr/>
            </p:nvSpPr>
            <p:spPr>
              <a:xfrm>
                <a:off x="5681862" y="5975189"/>
                <a:ext cx="517989" cy="307777"/>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90710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4ED1-9EE6-4003-862D-80E63F0E21F2}"/>
              </a:ext>
            </a:extLst>
          </p:cNvPr>
          <p:cNvSpPr>
            <a:spLocks noGrp="1"/>
          </p:cNvSpPr>
          <p:nvPr>
            <p:ph type="title"/>
          </p:nvPr>
        </p:nvSpPr>
        <p:spPr>
          <a:xfrm>
            <a:off x="838200" y="365125"/>
            <a:ext cx="10515600" cy="1325563"/>
          </a:xfrm>
        </p:spPr>
        <p:txBody>
          <a:bodyPr/>
          <a:lstStyle/>
          <a:p>
            <a:r>
              <a:rPr lang="en-US" dirty="0" err="1"/>
              <a:t>Wavenet</a:t>
            </a:r>
            <a:endParaRPr lang="en-US" dirty="0"/>
          </a:p>
        </p:txBody>
      </p:sp>
      <p:sp>
        <p:nvSpPr>
          <p:cNvPr id="3" name="Content Placeholder 2">
            <a:extLst>
              <a:ext uri="{FF2B5EF4-FFF2-40B4-BE49-F238E27FC236}">
                <a16:creationId xmlns:a16="http://schemas.microsoft.com/office/drawing/2014/main" id="{6E876BAC-674A-4AF9-8A0B-4C34571FDC57}"/>
              </a:ext>
            </a:extLst>
          </p:cNvPr>
          <p:cNvSpPr>
            <a:spLocks noGrp="1"/>
          </p:cNvSpPr>
          <p:nvPr>
            <p:ph idx="1"/>
          </p:nvPr>
        </p:nvSpPr>
        <p:spPr>
          <a:xfrm>
            <a:off x="838200" y="1498600"/>
            <a:ext cx="10515600" cy="5128845"/>
          </a:xfrm>
        </p:spPr>
        <p:txBody>
          <a:bodyPr>
            <a:normAutofit/>
          </a:bodyPr>
          <a:lstStyle/>
          <a:p>
            <a:r>
              <a:rPr lang="en-US" dirty="0"/>
              <a:t>But some time series analysis need to accommodate thousands of time steps backward in the timeseries. </a:t>
            </a:r>
          </a:p>
          <a:p>
            <a:r>
              <a:rPr lang="en-US" dirty="0"/>
              <a:t>For an example, If we were to predict 1 second of a audio, which is 16kHz sampling = 16000 samples. Model at least need to look back ½ second, which is 8000 samples (timesteps) to predict the next samples.</a:t>
            </a:r>
          </a:p>
          <a:p>
            <a:r>
              <a:rPr lang="en-US" dirty="0"/>
              <a:t>So might need to add many hidden layers or need to increase convolution kernel size dramatically, which are not stable solutions</a:t>
            </a:r>
          </a:p>
          <a:p>
            <a:r>
              <a:rPr lang="en-US" dirty="0"/>
              <a:t>RNN only or LSTMs only capable of looking back for five 100 samples maximum</a:t>
            </a:r>
          </a:p>
          <a:p>
            <a:pPr lvl="1"/>
            <a:r>
              <a:rPr lang="en-US" i="1" dirty="0"/>
              <a:t>Question</a:t>
            </a:r>
            <a:r>
              <a:rPr lang="en-US" dirty="0"/>
              <a:t>: How can we deal with this ?</a:t>
            </a:r>
          </a:p>
          <a:p>
            <a:pPr lvl="1"/>
            <a:r>
              <a:rPr lang="en-US" i="1" dirty="0"/>
              <a:t>Answer</a:t>
            </a:r>
            <a:r>
              <a:rPr lang="en-US" dirty="0"/>
              <a:t>: Dilated convolutions.</a:t>
            </a:r>
          </a:p>
          <a:p>
            <a:endParaRPr lang="en-US" dirty="0"/>
          </a:p>
        </p:txBody>
      </p:sp>
    </p:spTree>
    <p:extLst>
      <p:ext uri="{BB962C8B-B14F-4D97-AF65-F5344CB8AC3E}">
        <p14:creationId xmlns:p14="http://schemas.microsoft.com/office/powerpoint/2010/main" val="3737348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4ED1-9EE6-4003-862D-80E63F0E21F2}"/>
              </a:ext>
            </a:extLst>
          </p:cNvPr>
          <p:cNvSpPr>
            <a:spLocks noGrp="1"/>
          </p:cNvSpPr>
          <p:nvPr>
            <p:ph type="title"/>
          </p:nvPr>
        </p:nvSpPr>
        <p:spPr>
          <a:xfrm>
            <a:off x="838200" y="365125"/>
            <a:ext cx="10515600" cy="1325563"/>
          </a:xfrm>
        </p:spPr>
        <p:txBody>
          <a:bodyPr/>
          <a:lstStyle/>
          <a:p>
            <a:r>
              <a:rPr lang="en-US" dirty="0" err="1"/>
              <a:t>Wavenet</a:t>
            </a:r>
            <a:r>
              <a:rPr lang="en-US" dirty="0"/>
              <a:t>: Dilated convolutions</a:t>
            </a:r>
          </a:p>
        </p:txBody>
      </p:sp>
      <p:sp>
        <p:nvSpPr>
          <p:cNvPr id="3" name="Content Placeholder 2">
            <a:extLst>
              <a:ext uri="{FF2B5EF4-FFF2-40B4-BE49-F238E27FC236}">
                <a16:creationId xmlns:a16="http://schemas.microsoft.com/office/drawing/2014/main" id="{6E876BAC-674A-4AF9-8A0B-4C34571FDC57}"/>
              </a:ext>
            </a:extLst>
          </p:cNvPr>
          <p:cNvSpPr>
            <a:spLocks noGrp="1"/>
          </p:cNvSpPr>
          <p:nvPr>
            <p:ph idx="1"/>
          </p:nvPr>
        </p:nvSpPr>
        <p:spPr>
          <a:xfrm>
            <a:off x="838200" y="1433739"/>
            <a:ext cx="10515600" cy="4351338"/>
          </a:xfrm>
        </p:spPr>
        <p:txBody>
          <a:bodyPr/>
          <a:lstStyle/>
          <a:p>
            <a:pPr marL="457200" lvl="1" indent="0">
              <a:buNone/>
            </a:pPr>
            <a:r>
              <a:rPr lang="en-US" sz="2000" dirty="0"/>
              <a:t>Here we perform convolution with kernel size of 3 (3x3). First image show that all neighbor pixel participate in calculating output. Second image takes every 2nd input and we speak about dilation factor of 2. Third image takes every 4th, dilation factor of 4. Regular convolutions take every 1st (all) inputs so dilation is 1.</a:t>
            </a:r>
          </a:p>
          <a:p>
            <a:pPr marL="457200" lvl="1"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9CF70F18-C8FA-4BA5-BA7C-B87B2CD77299}"/>
              </a:ext>
            </a:extLst>
          </p:cNvPr>
          <p:cNvPicPr>
            <a:picLocks noChangeAspect="1"/>
          </p:cNvPicPr>
          <p:nvPr/>
        </p:nvPicPr>
        <p:blipFill>
          <a:blip r:embed="rId3"/>
          <a:stretch>
            <a:fillRect/>
          </a:stretch>
        </p:blipFill>
        <p:spPr>
          <a:xfrm>
            <a:off x="1588895" y="2934482"/>
            <a:ext cx="8067675" cy="2676525"/>
          </a:xfrm>
          <a:prstGeom prst="rect">
            <a:avLst/>
          </a:prstGeom>
        </p:spPr>
      </p:pic>
      <p:sp>
        <p:nvSpPr>
          <p:cNvPr id="6" name="TextBox 5">
            <a:extLst>
              <a:ext uri="{FF2B5EF4-FFF2-40B4-BE49-F238E27FC236}">
                <a16:creationId xmlns:a16="http://schemas.microsoft.com/office/drawing/2014/main" id="{D059A838-D719-4BB5-905A-1E9E94AAE5E1}"/>
              </a:ext>
            </a:extLst>
          </p:cNvPr>
          <p:cNvSpPr txBox="1"/>
          <p:nvPr/>
        </p:nvSpPr>
        <p:spPr>
          <a:xfrm>
            <a:off x="2188308" y="5853723"/>
            <a:ext cx="1468928" cy="369332"/>
          </a:xfrm>
          <a:prstGeom prst="rect">
            <a:avLst/>
          </a:prstGeom>
          <a:noFill/>
        </p:spPr>
        <p:txBody>
          <a:bodyPr wrap="none" rtlCol="0">
            <a:spAutoFit/>
          </a:bodyPr>
          <a:lstStyle/>
          <a:p>
            <a:r>
              <a:rPr lang="en-US" dirty="0"/>
              <a:t>Kernel size= 3</a:t>
            </a:r>
          </a:p>
        </p:txBody>
      </p:sp>
      <p:sp>
        <p:nvSpPr>
          <p:cNvPr id="8" name="TextBox 7">
            <a:extLst>
              <a:ext uri="{FF2B5EF4-FFF2-40B4-BE49-F238E27FC236}">
                <a16:creationId xmlns:a16="http://schemas.microsoft.com/office/drawing/2014/main" id="{F0D5FA5D-2CED-435B-B764-D16A8B704512}"/>
              </a:ext>
            </a:extLst>
          </p:cNvPr>
          <p:cNvSpPr txBox="1"/>
          <p:nvPr/>
        </p:nvSpPr>
        <p:spPr>
          <a:xfrm>
            <a:off x="3749522" y="5574423"/>
            <a:ext cx="1183847" cy="830997"/>
          </a:xfrm>
          <a:prstGeom prst="rect">
            <a:avLst/>
          </a:prstGeom>
          <a:noFill/>
        </p:spPr>
        <p:txBody>
          <a:bodyPr wrap="square" rtlCol="0">
            <a:spAutoFit/>
          </a:bodyPr>
          <a:lstStyle/>
          <a:p>
            <a:pPr algn="ctr">
              <a:lnSpc>
                <a:spcPct val="150000"/>
              </a:lnSpc>
            </a:pPr>
            <a:r>
              <a:rPr lang="en-US" sz="1600" dirty="0"/>
              <a:t>Dilated with </a:t>
            </a:r>
          </a:p>
          <a:p>
            <a:pPr algn="ctr">
              <a:lnSpc>
                <a:spcPct val="150000"/>
              </a:lnSpc>
            </a:pPr>
            <a:r>
              <a:rPr lang="en-US" sz="1600" dirty="0"/>
              <a:t>factor of 2</a:t>
            </a:r>
          </a:p>
        </p:txBody>
      </p:sp>
      <p:sp>
        <p:nvSpPr>
          <p:cNvPr id="7" name="Arrow: Right 6">
            <a:extLst>
              <a:ext uri="{FF2B5EF4-FFF2-40B4-BE49-F238E27FC236}">
                <a16:creationId xmlns:a16="http://schemas.microsoft.com/office/drawing/2014/main" id="{4A62E42E-7B23-4714-AB5B-4C6401AB4E2B}"/>
              </a:ext>
            </a:extLst>
          </p:cNvPr>
          <p:cNvSpPr/>
          <p:nvPr/>
        </p:nvSpPr>
        <p:spPr>
          <a:xfrm>
            <a:off x="3884246" y="5940287"/>
            <a:ext cx="898769" cy="135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FEAC061-B937-41A6-BC2F-0E1324D6E524}"/>
              </a:ext>
            </a:extLst>
          </p:cNvPr>
          <p:cNvSpPr txBox="1"/>
          <p:nvPr/>
        </p:nvSpPr>
        <p:spPr>
          <a:xfrm>
            <a:off x="6493980" y="5549267"/>
            <a:ext cx="1183847" cy="830997"/>
          </a:xfrm>
          <a:prstGeom prst="rect">
            <a:avLst/>
          </a:prstGeom>
          <a:noFill/>
        </p:spPr>
        <p:txBody>
          <a:bodyPr wrap="square" rtlCol="0">
            <a:spAutoFit/>
          </a:bodyPr>
          <a:lstStyle/>
          <a:p>
            <a:pPr algn="ctr">
              <a:lnSpc>
                <a:spcPct val="150000"/>
              </a:lnSpc>
            </a:pPr>
            <a:r>
              <a:rPr lang="en-US" sz="1600" dirty="0"/>
              <a:t>Dilated with </a:t>
            </a:r>
          </a:p>
          <a:p>
            <a:pPr algn="ctr">
              <a:lnSpc>
                <a:spcPct val="150000"/>
              </a:lnSpc>
            </a:pPr>
            <a:r>
              <a:rPr lang="en-US" sz="1600" dirty="0"/>
              <a:t>factor of 4</a:t>
            </a:r>
          </a:p>
        </p:txBody>
      </p:sp>
      <p:sp>
        <p:nvSpPr>
          <p:cNvPr id="14" name="Arrow: Right 13">
            <a:extLst>
              <a:ext uri="{FF2B5EF4-FFF2-40B4-BE49-F238E27FC236}">
                <a16:creationId xmlns:a16="http://schemas.microsoft.com/office/drawing/2014/main" id="{A01681FD-66AC-4426-AF6F-03D5BD7867CF}"/>
              </a:ext>
            </a:extLst>
          </p:cNvPr>
          <p:cNvSpPr/>
          <p:nvPr/>
        </p:nvSpPr>
        <p:spPr>
          <a:xfrm>
            <a:off x="6628704" y="5915131"/>
            <a:ext cx="898769" cy="135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414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4ED1-9EE6-4003-862D-80E63F0E21F2}"/>
              </a:ext>
            </a:extLst>
          </p:cNvPr>
          <p:cNvSpPr>
            <a:spLocks noGrp="1"/>
          </p:cNvSpPr>
          <p:nvPr>
            <p:ph type="title"/>
          </p:nvPr>
        </p:nvSpPr>
        <p:spPr>
          <a:xfrm>
            <a:off x="838200" y="365125"/>
            <a:ext cx="10515600" cy="1325563"/>
          </a:xfrm>
        </p:spPr>
        <p:txBody>
          <a:bodyPr/>
          <a:lstStyle/>
          <a:p>
            <a:r>
              <a:rPr lang="en-US" dirty="0" err="1"/>
              <a:t>Wavenet</a:t>
            </a:r>
            <a:r>
              <a:rPr lang="en-US" dirty="0"/>
              <a:t>: Dilated convolutions</a:t>
            </a:r>
          </a:p>
        </p:txBody>
      </p:sp>
      <p:sp>
        <p:nvSpPr>
          <p:cNvPr id="3" name="Content Placeholder 2">
            <a:extLst>
              <a:ext uri="{FF2B5EF4-FFF2-40B4-BE49-F238E27FC236}">
                <a16:creationId xmlns:a16="http://schemas.microsoft.com/office/drawing/2014/main" id="{6E876BAC-674A-4AF9-8A0B-4C34571FDC57}"/>
              </a:ext>
            </a:extLst>
          </p:cNvPr>
          <p:cNvSpPr>
            <a:spLocks noGrp="1"/>
          </p:cNvSpPr>
          <p:nvPr>
            <p:ph idx="1"/>
          </p:nvPr>
        </p:nvSpPr>
        <p:spPr>
          <a:xfrm>
            <a:off x="838200" y="1433739"/>
            <a:ext cx="10515600" cy="4351338"/>
          </a:xfrm>
        </p:spPr>
        <p:txBody>
          <a:bodyPr/>
          <a:lstStyle/>
          <a:p>
            <a:r>
              <a:rPr lang="en-US" dirty="0"/>
              <a:t>One can think about dilated convolution as expanding filter weight matrix with zeros interspersing actual weights like mask convolution </a:t>
            </a:r>
          </a:p>
          <a:p>
            <a:endParaRPr lang="en-US" dirty="0"/>
          </a:p>
        </p:txBody>
      </p:sp>
      <p:pic>
        <p:nvPicPr>
          <p:cNvPr id="4" name="Picture 3">
            <a:extLst>
              <a:ext uri="{FF2B5EF4-FFF2-40B4-BE49-F238E27FC236}">
                <a16:creationId xmlns:a16="http://schemas.microsoft.com/office/drawing/2014/main" id="{B91FD66F-8712-4356-A5EF-1BD33497E2BC}"/>
              </a:ext>
            </a:extLst>
          </p:cNvPr>
          <p:cNvPicPr>
            <a:picLocks noChangeAspect="1"/>
          </p:cNvPicPr>
          <p:nvPr/>
        </p:nvPicPr>
        <p:blipFill>
          <a:blip r:embed="rId3"/>
          <a:stretch>
            <a:fillRect/>
          </a:stretch>
        </p:blipFill>
        <p:spPr>
          <a:xfrm>
            <a:off x="1869739" y="2710105"/>
            <a:ext cx="3488636" cy="3471864"/>
          </a:xfrm>
          <a:prstGeom prst="rect">
            <a:avLst/>
          </a:prstGeom>
        </p:spPr>
      </p:pic>
      <p:sp>
        <p:nvSpPr>
          <p:cNvPr id="9" name="TextBox 8">
            <a:extLst>
              <a:ext uri="{FF2B5EF4-FFF2-40B4-BE49-F238E27FC236}">
                <a16:creationId xmlns:a16="http://schemas.microsoft.com/office/drawing/2014/main" id="{8BF2D69A-B680-4F7D-BC0F-6C7783FDA955}"/>
              </a:ext>
            </a:extLst>
          </p:cNvPr>
          <p:cNvSpPr txBox="1"/>
          <p:nvPr/>
        </p:nvSpPr>
        <p:spPr>
          <a:xfrm>
            <a:off x="2451687" y="6308209"/>
            <a:ext cx="2324739" cy="369332"/>
          </a:xfrm>
          <a:prstGeom prst="rect">
            <a:avLst/>
          </a:prstGeom>
          <a:noFill/>
        </p:spPr>
        <p:txBody>
          <a:bodyPr wrap="none" rtlCol="0">
            <a:spAutoFit/>
          </a:bodyPr>
          <a:lstStyle/>
          <a:p>
            <a:r>
              <a:rPr lang="en-US" dirty="0"/>
              <a:t>Dilation = 2, 2-D kernel</a:t>
            </a:r>
          </a:p>
        </p:txBody>
      </p:sp>
      <p:pic>
        <p:nvPicPr>
          <p:cNvPr id="10" name="Picture 9">
            <a:extLst>
              <a:ext uri="{FF2B5EF4-FFF2-40B4-BE49-F238E27FC236}">
                <a16:creationId xmlns:a16="http://schemas.microsoft.com/office/drawing/2014/main" id="{733D992E-98EA-464B-9A13-82B86253EF2A}"/>
              </a:ext>
            </a:extLst>
          </p:cNvPr>
          <p:cNvPicPr>
            <a:picLocks noChangeAspect="1"/>
          </p:cNvPicPr>
          <p:nvPr/>
        </p:nvPicPr>
        <p:blipFill>
          <a:blip r:embed="rId4"/>
          <a:stretch>
            <a:fillRect/>
          </a:stretch>
        </p:blipFill>
        <p:spPr>
          <a:xfrm>
            <a:off x="6242179" y="2710105"/>
            <a:ext cx="3962400" cy="838200"/>
          </a:xfrm>
          <a:prstGeom prst="rect">
            <a:avLst/>
          </a:prstGeom>
        </p:spPr>
      </p:pic>
      <p:sp>
        <p:nvSpPr>
          <p:cNvPr id="15" name="TextBox 14">
            <a:extLst>
              <a:ext uri="{FF2B5EF4-FFF2-40B4-BE49-F238E27FC236}">
                <a16:creationId xmlns:a16="http://schemas.microsoft.com/office/drawing/2014/main" id="{DB8A9941-DFC7-4A64-9BE0-4DC00E9E7666}"/>
              </a:ext>
            </a:extLst>
          </p:cNvPr>
          <p:cNvSpPr txBox="1"/>
          <p:nvPr/>
        </p:nvSpPr>
        <p:spPr>
          <a:xfrm>
            <a:off x="7193718" y="3698747"/>
            <a:ext cx="2324739" cy="369332"/>
          </a:xfrm>
          <a:prstGeom prst="rect">
            <a:avLst/>
          </a:prstGeom>
          <a:noFill/>
        </p:spPr>
        <p:txBody>
          <a:bodyPr wrap="none" rtlCol="0">
            <a:spAutoFit/>
          </a:bodyPr>
          <a:lstStyle/>
          <a:p>
            <a:r>
              <a:rPr lang="en-US" dirty="0"/>
              <a:t>Dilation = 2, 1-D kernel</a:t>
            </a:r>
          </a:p>
        </p:txBody>
      </p:sp>
    </p:spTree>
    <p:extLst>
      <p:ext uri="{BB962C8B-B14F-4D97-AF65-F5344CB8AC3E}">
        <p14:creationId xmlns:p14="http://schemas.microsoft.com/office/powerpoint/2010/main" val="988312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4ED1-9EE6-4003-862D-80E63F0E21F2}"/>
              </a:ext>
            </a:extLst>
          </p:cNvPr>
          <p:cNvSpPr>
            <a:spLocks noGrp="1"/>
          </p:cNvSpPr>
          <p:nvPr>
            <p:ph type="title"/>
          </p:nvPr>
        </p:nvSpPr>
        <p:spPr>
          <a:xfrm>
            <a:off x="838200" y="365125"/>
            <a:ext cx="10515600" cy="1325563"/>
          </a:xfrm>
        </p:spPr>
        <p:txBody>
          <a:bodyPr/>
          <a:lstStyle/>
          <a:p>
            <a:r>
              <a:rPr lang="en-US" dirty="0" err="1"/>
              <a:t>Wavenet</a:t>
            </a:r>
            <a:endParaRPr lang="en-US" dirty="0"/>
          </a:p>
        </p:txBody>
      </p:sp>
      <p:pic>
        <p:nvPicPr>
          <p:cNvPr id="5" name="Picture 4">
            <a:extLst>
              <a:ext uri="{FF2B5EF4-FFF2-40B4-BE49-F238E27FC236}">
                <a16:creationId xmlns:a16="http://schemas.microsoft.com/office/drawing/2014/main" id="{339BD167-AA2D-4C70-9D6E-4C77619D3110}"/>
              </a:ext>
            </a:extLst>
          </p:cNvPr>
          <p:cNvPicPr>
            <a:picLocks noChangeAspect="1"/>
          </p:cNvPicPr>
          <p:nvPr/>
        </p:nvPicPr>
        <p:blipFill>
          <a:blip r:embed="rId3"/>
          <a:stretch>
            <a:fillRect/>
          </a:stretch>
        </p:blipFill>
        <p:spPr>
          <a:xfrm>
            <a:off x="4072303" y="3746123"/>
            <a:ext cx="7496175" cy="2466975"/>
          </a:xfrm>
          <a:prstGeom prst="rect">
            <a:avLst/>
          </a:prstGeom>
        </p:spPr>
      </p:pic>
      <p:sp>
        <p:nvSpPr>
          <p:cNvPr id="11" name="TextBox 10">
            <a:extLst>
              <a:ext uri="{FF2B5EF4-FFF2-40B4-BE49-F238E27FC236}">
                <a16:creationId xmlns:a16="http://schemas.microsoft.com/office/drawing/2014/main" id="{3151FB6A-F585-4106-8FF7-96F2F0A55074}"/>
              </a:ext>
            </a:extLst>
          </p:cNvPr>
          <p:cNvSpPr txBox="1"/>
          <p:nvPr/>
        </p:nvSpPr>
        <p:spPr>
          <a:xfrm>
            <a:off x="226646" y="1690688"/>
            <a:ext cx="3845657" cy="3139321"/>
          </a:xfrm>
          <a:prstGeom prst="rect">
            <a:avLst/>
          </a:prstGeom>
          <a:noFill/>
        </p:spPr>
        <p:txBody>
          <a:bodyPr wrap="square" rtlCol="0">
            <a:spAutoFit/>
          </a:bodyPr>
          <a:lstStyle/>
          <a:p>
            <a:r>
              <a:rPr lang="en-US" dirty="0"/>
              <a:t>Now with dilated convolutions, every layer is exponentially increasing the spacing such that the receptive field in the last unit is seeing more and more span with the same amount of layers</a:t>
            </a:r>
          </a:p>
          <a:p>
            <a:endParaRPr lang="en-US" dirty="0"/>
          </a:p>
          <a:p>
            <a:r>
              <a:rPr lang="en-US" dirty="0"/>
              <a:t>Dilated convolutions help</a:t>
            </a:r>
            <a:br>
              <a:rPr lang="en-US" dirty="0"/>
            </a:br>
            <a:r>
              <a:rPr lang="en-US" dirty="0"/>
              <a:t>us reach a receptive field</a:t>
            </a:r>
            <a:br>
              <a:rPr lang="en-US" dirty="0"/>
            </a:br>
            <a:r>
              <a:rPr lang="en-US" dirty="0"/>
              <a:t>sufficiently large to</a:t>
            </a:r>
            <a:br>
              <a:rPr lang="en-US" dirty="0"/>
            </a:br>
            <a:r>
              <a:rPr lang="en-US" dirty="0"/>
              <a:t>emulate an RNN! </a:t>
            </a:r>
            <a:br>
              <a:rPr lang="en-US" dirty="0"/>
            </a:br>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719F77E-F70E-4D72-8E14-931448DAB765}"/>
                  </a:ext>
                </a:extLst>
              </p:cNvPr>
              <p:cNvSpPr/>
              <p:nvPr/>
            </p:nvSpPr>
            <p:spPr>
              <a:xfrm>
                <a:off x="10036836" y="71527"/>
                <a:ext cx="39087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sub>
                      </m:sSub>
                    </m:oMath>
                  </m:oMathPara>
                </a14:m>
                <a:endParaRPr lang="en-US" sz="1400" dirty="0"/>
              </a:p>
            </p:txBody>
          </p:sp>
        </mc:Choice>
        <mc:Fallback xmlns="">
          <p:sp>
            <p:nvSpPr>
              <p:cNvPr id="9" name="Rectangle 8">
                <a:extLst>
                  <a:ext uri="{FF2B5EF4-FFF2-40B4-BE49-F238E27FC236}">
                    <a16:creationId xmlns:a16="http://schemas.microsoft.com/office/drawing/2014/main" id="{B719F77E-F70E-4D72-8E14-931448DAB765}"/>
                  </a:ext>
                </a:extLst>
              </p:cNvPr>
              <p:cNvSpPr>
                <a:spLocks noRot="1" noChangeAspect="1" noMove="1" noResize="1" noEditPoints="1" noAdjustHandles="1" noChangeArrowheads="1" noChangeShapeType="1" noTextEdit="1"/>
              </p:cNvSpPr>
              <p:nvPr/>
            </p:nvSpPr>
            <p:spPr>
              <a:xfrm>
                <a:off x="10036836" y="71527"/>
                <a:ext cx="390876"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EBE06F7-BADF-466E-A3B9-0C58D863BF15}"/>
                  </a:ext>
                </a:extLst>
              </p:cNvPr>
              <p:cNvSpPr/>
              <p:nvPr/>
            </p:nvSpPr>
            <p:spPr>
              <a:xfrm>
                <a:off x="10010311" y="2402102"/>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𝟏</m:t>
                          </m:r>
                        </m:sub>
                      </m:sSub>
                    </m:oMath>
                  </m:oMathPara>
                </a14:m>
                <a:endParaRPr lang="en-US" sz="1400" dirty="0"/>
              </a:p>
            </p:txBody>
          </p:sp>
        </mc:Choice>
        <mc:Fallback xmlns="">
          <p:sp>
            <p:nvSpPr>
              <p:cNvPr id="10" name="Rectangle 9">
                <a:extLst>
                  <a:ext uri="{FF2B5EF4-FFF2-40B4-BE49-F238E27FC236}">
                    <a16:creationId xmlns:a16="http://schemas.microsoft.com/office/drawing/2014/main" id="{1EBE06F7-BADF-466E-A3B9-0C58D863BF15}"/>
                  </a:ext>
                </a:extLst>
              </p:cNvPr>
              <p:cNvSpPr>
                <a:spLocks noRot="1" noChangeAspect="1" noMove="1" noResize="1" noEditPoints="1" noAdjustHandles="1" noChangeArrowheads="1" noChangeShapeType="1" noTextEdit="1"/>
              </p:cNvSpPr>
              <p:nvPr/>
            </p:nvSpPr>
            <p:spPr>
              <a:xfrm>
                <a:off x="10010311" y="2402102"/>
                <a:ext cx="51798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1E3D896-82E8-4CF3-AEDE-6715C6D2EED9}"/>
                  </a:ext>
                </a:extLst>
              </p:cNvPr>
              <p:cNvSpPr/>
              <p:nvPr/>
            </p:nvSpPr>
            <p:spPr>
              <a:xfrm>
                <a:off x="9601237" y="2402102"/>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𝟐</m:t>
                          </m:r>
                        </m:sub>
                      </m:sSub>
                    </m:oMath>
                  </m:oMathPara>
                </a14:m>
                <a:endParaRPr lang="en-US" sz="1400" dirty="0"/>
              </a:p>
            </p:txBody>
          </p:sp>
        </mc:Choice>
        <mc:Fallback xmlns="">
          <p:sp>
            <p:nvSpPr>
              <p:cNvPr id="12" name="Rectangle 11">
                <a:extLst>
                  <a:ext uri="{FF2B5EF4-FFF2-40B4-BE49-F238E27FC236}">
                    <a16:creationId xmlns:a16="http://schemas.microsoft.com/office/drawing/2014/main" id="{91E3D896-82E8-4CF3-AEDE-6715C6D2EED9}"/>
                  </a:ext>
                </a:extLst>
              </p:cNvPr>
              <p:cNvSpPr>
                <a:spLocks noRot="1" noChangeAspect="1" noMove="1" noResize="1" noEditPoints="1" noAdjustHandles="1" noChangeArrowheads="1" noChangeShapeType="1" noTextEdit="1"/>
              </p:cNvSpPr>
              <p:nvPr/>
            </p:nvSpPr>
            <p:spPr>
              <a:xfrm>
                <a:off x="9601237" y="2402102"/>
                <a:ext cx="517989"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357F9A5-0BC4-42EB-BFC9-1C612CE97DA5}"/>
                  </a:ext>
                </a:extLst>
              </p:cNvPr>
              <p:cNvSpPr/>
              <p:nvPr/>
            </p:nvSpPr>
            <p:spPr>
              <a:xfrm>
                <a:off x="9206413" y="2399614"/>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𝟑</m:t>
                          </m:r>
                        </m:sub>
                      </m:sSub>
                    </m:oMath>
                  </m:oMathPara>
                </a14:m>
                <a:endParaRPr lang="en-US" sz="1400" dirty="0"/>
              </a:p>
            </p:txBody>
          </p:sp>
        </mc:Choice>
        <mc:Fallback xmlns="">
          <p:sp>
            <p:nvSpPr>
              <p:cNvPr id="13" name="Rectangle 12">
                <a:extLst>
                  <a:ext uri="{FF2B5EF4-FFF2-40B4-BE49-F238E27FC236}">
                    <a16:creationId xmlns:a16="http://schemas.microsoft.com/office/drawing/2014/main" id="{7357F9A5-0BC4-42EB-BFC9-1C612CE97DA5}"/>
                  </a:ext>
                </a:extLst>
              </p:cNvPr>
              <p:cNvSpPr>
                <a:spLocks noRot="1" noChangeAspect="1" noMove="1" noResize="1" noEditPoints="1" noAdjustHandles="1" noChangeArrowheads="1" noChangeShapeType="1" noTextEdit="1"/>
              </p:cNvSpPr>
              <p:nvPr/>
            </p:nvSpPr>
            <p:spPr>
              <a:xfrm>
                <a:off x="9206413" y="2399614"/>
                <a:ext cx="517989"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6AE9D4B-082C-481C-B0BF-591CFE19BF60}"/>
                  </a:ext>
                </a:extLst>
              </p:cNvPr>
              <p:cNvSpPr/>
              <p:nvPr/>
            </p:nvSpPr>
            <p:spPr>
              <a:xfrm>
                <a:off x="8853928" y="2388558"/>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𝟒</m:t>
                          </m:r>
                        </m:sub>
                      </m:sSub>
                    </m:oMath>
                  </m:oMathPara>
                </a14:m>
                <a:endParaRPr lang="en-US" sz="1400" dirty="0"/>
              </a:p>
            </p:txBody>
          </p:sp>
        </mc:Choice>
        <mc:Fallback xmlns="">
          <p:sp>
            <p:nvSpPr>
              <p:cNvPr id="14" name="Rectangle 13">
                <a:extLst>
                  <a:ext uri="{FF2B5EF4-FFF2-40B4-BE49-F238E27FC236}">
                    <a16:creationId xmlns:a16="http://schemas.microsoft.com/office/drawing/2014/main" id="{F6AE9D4B-082C-481C-B0BF-591CFE19BF60}"/>
                  </a:ext>
                </a:extLst>
              </p:cNvPr>
              <p:cNvSpPr>
                <a:spLocks noRot="1" noChangeAspect="1" noMove="1" noResize="1" noEditPoints="1" noAdjustHandles="1" noChangeArrowheads="1" noChangeShapeType="1" noTextEdit="1"/>
              </p:cNvSpPr>
              <p:nvPr/>
            </p:nvSpPr>
            <p:spPr>
              <a:xfrm>
                <a:off x="8853928" y="2388558"/>
                <a:ext cx="517989"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2516986-5869-4772-9933-8BAC8078D9EF}"/>
                  </a:ext>
                </a:extLst>
              </p:cNvPr>
              <p:cNvSpPr/>
              <p:nvPr/>
            </p:nvSpPr>
            <p:spPr>
              <a:xfrm>
                <a:off x="8483887" y="2377101"/>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𝟓</m:t>
                          </m:r>
                        </m:sub>
                      </m:sSub>
                    </m:oMath>
                  </m:oMathPara>
                </a14:m>
                <a:endParaRPr lang="en-US" sz="1400" dirty="0"/>
              </a:p>
            </p:txBody>
          </p:sp>
        </mc:Choice>
        <mc:Fallback xmlns="">
          <p:sp>
            <p:nvSpPr>
              <p:cNvPr id="15" name="Rectangle 14">
                <a:extLst>
                  <a:ext uri="{FF2B5EF4-FFF2-40B4-BE49-F238E27FC236}">
                    <a16:creationId xmlns:a16="http://schemas.microsoft.com/office/drawing/2014/main" id="{B2516986-5869-4772-9933-8BAC8078D9EF}"/>
                  </a:ext>
                </a:extLst>
              </p:cNvPr>
              <p:cNvSpPr>
                <a:spLocks noRot="1" noChangeAspect="1" noMove="1" noResize="1" noEditPoints="1" noAdjustHandles="1" noChangeArrowheads="1" noChangeShapeType="1" noTextEdit="1"/>
              </p:cNvSpPr>
              <p:nvPr/>
            </p:nvSpPr>
            <p:spPr>
              <a:xfrm>
                <a:off x="8483887" y="2377101"/>
                <a:ext cx="517989" cy="307777"/>
              </a:xfrm>
              <a:prstGeom prst="rect">
                <a:avLst/>
              </a:prstGeom>
              <a:blipFill>
                <a:blip r:embed="rId9"/>
                <a:stretch>
                  <a:fillRect/>
                </a:stretch>
              </a:blipFill>
            </p:spPr>
            <p:txBody>
              <a:bodyPr/>
              <a:lstStyle/>
              <a:p>
                <a:r>
                  <a:rPr lang="en-US">
                    <a:noFill/>
                  </a:rPr>
                  <a:t> </a:t>
                </a:r>
              </a:p>
            </p:txBody>
          </p:sp>
        </mc:Fallback>
      </mc:AlternateContent>
      <p:sp>
        <p:nvSpPr>
          <p:cNvPr id="3" name="Arrow: Down 2">
            <a:extLst>
              <a:ext uri="{FF2B5EF4-FFF2-40B4-BE49-F238E27FC236}">
                <a16:creationId xmlns:a16="http://schemas.microsoft.com/office/drawing/2014/main" id="{5E4E864B-76B9-4961-9359-A7B196093BD9}"/>
              </a:ext>
            </a:extLst>
          </p:cNvPr>
          <p:cNvSpPr/>
          <p:nvPr/>
        </p:nvSpPr>
        <p:spPr>
          <a:xfrm>
            <a:off x="7162800" y="2667000"/>
            <a:ext cx="156839" cy="9787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0DE64A-657E-40CC-9436-94A0BF403D0D}"/>
              </a:ext>
            </a:extLst>
          </p:cNvPr>
          <p:cNvSpPr txBox="1"/>
          <p:nvPr/>
        </p:nvSpPr>
        <p:spPr>
          <a:xfrm>
            <a:off x="7338842" y="2984081"/>
            <a:ext cx="1404039" cy="369332"/>
          </a:xfrm>
          <a:prstGeom prst="rect">
            <a:avLst/>
          </a:prstGeom>
          <a:noFill/>
        </p:spPr>
        <p:txBody>
          <a:bodyPr wrap="none" rtlCol="0">
            <a:spAutoFit/>
          </a:bodyPr>
          <a:lstStyle/>
          <a:p>
            <a:r>
              <a:rPr lang="en-US" dirty="0"/>
              <a:t>With dilation</a:t>
            </a:r>
          </a:p>
        </p:txBody>
      </p:sp>
      <p:cxnSp>
        <p:nvCxnSpPr>
          <p:cNvPr id="17" name="Straight Arrow Connector 16">
            <a:extLst>
              <a:ext uri="{FF2B5EF4-FFF2-40B4-BE49-F238E27FC236}">
                <a16:creationId xmlns:a16="http://schemas.microsoft.com/office/drawing/2014/main" id="{F74E5A0B-D62E-46F0-965E-8F44991B7DC5}"/>
              </a:ext>
            </a:extLst>
          </p:cNvPr>
          <p:cNvCxnSpPr>
            <a:cxnSpLocks/>
          </p:cNvCxnSpPr>
          <p:nvPr/>
        </p:nvCxnSpPr>
        <p:spPr>
          <a:xfrm>
            <a:off x="8610599" y="2720695"/>
            <a:ext cx="1658706" cy="24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DC97975-F4A3-4851-AF53-6D351C558989}"/>
              </a:ext>
            </a:extLst>
          </p:cNvPr>
          <p:cNvCxnSpPr/>
          <p:nvPr/>
        </p:nvCxnSpPr>
        <p:spPr>
          <a:xfrm>
            <a:off x="4245886" y="6542103"/>
            <a:ext cx="618591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B6B50C71-09D9-423E-92A0-54E7E758A2AC}"/>
              </a:ext>
            </a:extLst>
          </p:cNvPr>
          <p:cNvPicPr>
            <a:picLocks noChangeAspect="1"/>
          </p:cNvPicPr>
          <p:nvPr/>
        </p:nvPicPr>
        <p:blipFill>
          <a:blip r:embed="rId10"/>
          <a:stretch>
            <a:fillRect/>
          </a:stretch>
        </p:blipFill>
        <p:spPr>
          <a:xfrm>
            <a:off x="4757911" y="334688"/>
            <a:ext cx="6438900" cy="2152650"/>
          </a:xfrm>
          <a:prstGeom prst="rect">
            <a:avLst/>
          </a:prstGeom>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E49260A-5359-49D9-A865-BA675B61F67A}"/>
                  </a:ext>
                </a:extLst>
              </p:cNvPr>
              <p:cNvSpPr/>
              <p:nvPr/>
            </p:nvSpPr>
            <p:spPr>
              <a:xfrm>
                <a:off x="10168717" y="6123201"/>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𝟏</m:t>
                          </m:r>
                        </m:sub>
                      </m:sSub>
                    </m:oMath>
                  </m:oMathPara>
                </a14:m>
                <a:endParaRPr lang="en-US" sz="1400" dirty="0"/>
              </a:p>
            </p:txBody>
          </p:sp>
        </mc:Choice>
        <mc:Fallback xmlns="">
          <p:sp>
            <p:nvSpPr>
              <p:cNvPr id="21" name="Rectangle 20">
                <a:extLst>
                  <a:ext uri="{FF2B5EF4-FFF2-40B4-BE49-F238E27FC236}">
                    <a16:creationId xmlns:a16="http://schemas.microsoft.com/office/drawing/2014/main" id="{7E49260A-5359-49D9-A865-BA675B61F67A}"/>
                  </a:ext>
                </a:extLst>
              </p:cNvPr>
              <p:cNvSpPr>
                <a:spLocks noRot="1" noChangeAspect="1" noMove="1" noResize="1" noEditPoints="1" noAdjustHandles="1" noChangeArrowheads="1" noChangeShapeType="1" noTextEdit="1"/>
              </p:cNvSpPr>
              <p:nvPr/>
            </p:nvSpPr>
            <p:spPr>
              <a:xfrm>
                <a:off x="10168717" y="6123201"/>
                <a:ext cx="51798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77B269B-30F1-418C-9F23-925F901A4925}"/>
                  </a:ext>
                </a:extLst>
              </p:cNvPr>
              <p:cNvSpPr/>
              <p:nvPr/>
            </p:nvSpPr>
            <p:spPr>
              <a:xfrm>
                <a:off x="3986891" y="6123201"/>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𝟏𝟔</m:t>
                          </m:r>
                        </m:sub>
                      </m:sSub>
                    </m:oMath>
                  </m:oMathPara>
                </a14:m>
                <a:endParaRPr lang="en-US" sz="1400" dirty="0"/>
              </a:p>
            </p:txBody>
          </p:sp>
        </mc:Choice>
        <mc:Fallback xmlns="">
          <p:sp>
            <p:nvSpPr>
              <p:cNvPr id="22" name="Rectangle 21">
                <a:extLst>
                  <a:ext uri="{FF2B5EF4-FFF2-40B4-BE49-F238E27FC236}">
                    <a16:creationId xmlns:a16="http://schemas.microsoft.com/office/drawing/2014/main" id="{F77B269B-30F1-418C-9F23-925F901A4925}"/>
                  </a:ext>
                </a:extLst>
              </p:cNvPr>
              <p:cNvSpPr>
                <a:spLocks noRot="1" noChangeAspect="1" noMove="1" noResize="1" noEditPoints="1" noAdjustHandles="1" noChangeArrowheads="1" noChangeShapeType="1" noTextEdit="1"/>
              </p:cNvSpPr>
              <p:nvPr/>
            </p:nvSpPr>
            <p:spPr>
              <a:xfrm>
                <a:off x="3986891" y="6123201"/>
                <a:ext cx="517989" cy="307777"/>
              </a:xfrm>
              <a:prstGeom prst="rect">
                <a:avLst/>
              </a:prstGeom>
              <a:blipFill>
                <a:blip r:embed="rId11"/>
                <a:stretch>
                  <a:fillRect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F1E820C-79EA-4133-87ED-4BD72FEB618B}"/>
                  </a:ext>
                </a:extLst>
              </p:cNvPr>
              <p:cNvSpPr/>
              <p:nvPr/>
            </p:nvSpPr>
            <p:spPr>
              <a:xfrm>
                <a:off x="10269305" y="8074"/>
                <a:ext cx="172823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𝒑</m:t>
                      </m:r>
                      <m:r>
                        <a:rPr lang="en-US" sz="1600" b="1" i="1" smtClean="0">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smtClean="0">
                              <a:latin typeface="Cambria Math" panose="02040503050406030204" pitchFamily="18" charset="0"/>
                            </a:rPr>
                            <m:t>𝒕</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𝟏</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smtClean="0">
                              <a:latin typeface="Cambria Math" panose="02040503050406030204" pitchFamily="18" charset="0"/>
                            </a:rPr>
                            <m:t>𝒕</m:t>
                          </m:r>
                          <m:r>
                            <a:rPr lang="en-US" sz="1600" b="1" i="1">
                              <a:latin typeface="Cambria Math" panose="02040503050406030204" pitchFamily="18" charset="0"/>
                            </a:rPr>
                            <m:t>−</m:t>
                          </m:r>
                          <m:r>
                            <a:rPr lang="en-US" sz="1600" b="1" i="1" smtClean="0">
                              <a:latin typeface="Cambria Math" panose="02040503050406030204" pitchFamily="18" charset="0"/>
                            </a:rPr>
                            <m:t>𝟓</m:t>
                          </m:r>
                        </m:sub>
                      </m:sSub>
                      <m:r>
                        <a:rPr lang="en-US" sz="1600" b="1" i="1" smtClean="0">
                          <a:latin typeface="Cambria Math" panose="02040503050406030204" pitchFamily="18" charset="0"/>
                        </a:rPr>
                        <m:t>)</m:t>
                      </m:r>
                    </m:oMath>
                  </m:oMathPara>
                </a14:m>
                <a:endParaRPr lang="en-US" sz="1600" dirty="0"/>
              </a:p>
            </p:txBody>
          </p:sp>
        </mc:Choice>
        <mc:Fallback xmlns="">
          <p:sp>
            <p:nvSpPr>
              <p:cNvPr id="23" name="Rectangle 22">
                <a:extLst>
                  <a:ext uri="{FF2B5EF4-FFF2-40B4-BE49-F238E27FC236}">
                    <a16:creationId xmlns:a16="http://schemas.microsoft.com/office/drawing/2014/main" id="{AF1E820C-79EA-4133-87ED-4BD72FEB618B}"/>
                  </a:ext>
                </a:extLst>
              </p:cNvPr>
              <p:cNvSpPr>
                <a:spLocks noRot="1" noChangeAspect="1" noMove="1" noResize="1" noEditPoints="1" noAdjustHandles="1" noChangeArrowheads="1" noChangeShapeType="1" noTextEdit="1"/>
              </p:cNvSpPr>
              <p:nvPr/>
            </p:nvSpPr>
            <p:spPr>
              <a:xfrm>
                <a:off x="10269305" y="8074"/>
                <a:ext cx="1728230" cy="338554"/>
              </a:xfrm>
              <a:prstGeom prst="rect">
                <a:avLst/>
              </a:prstGeom>
              <a:blipFill>
                <a:blip r:embed="rId12"/>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BE37405-67D4-4690-85CA-7830D0CB3D47}"/>
                  </a:ext>
                </a:extLst>
              </p:cNvPr>
              <p:cNvSpPr/>
              <p:nvPr/>
            </p:nvSpPr>
            <p:spPr>
              <a:xfrm>
                <a:off x="10456077" y="3447122"/>
                <a:ext cx="18179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𝒑</m:t>
                      </m:r>
                      <m:r>
                        <a:rPr lang="en-US" sz="1600" b="1" i="1" smtClean="0">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smtClean="0">
                              <a:latin typeface="Cambria Math" panose="02040503050406030204" pitchFamily="18" charset="0"/>
                            </a:rPr>
                            <m:t>𝒕</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𝟏</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smtClean="0">
                              <a:latin typeface="Cambria Math" panose="02040503050406030204" pitchFamily="18" charset="0"/>
                            </a:rPr>
                            <m:t>𝒕</m:t>
                          </m:r>
                          <m:r>
                            <a:rPr lang="en-US" sz="1600" b="1" i="1">
                              <a:latin typeface="Cambria Math" panose="02040503050406030204" pitchFamily="18" charset="0"/>
                            </a:rPr>
                            <m:t>−</m:t>
                          </m:r>
                          <m:r>
                            <a:rPr lang="en-US" sz="1600" b="1" i="1" smtClean="0">
                              <a:latin typeface="Cambria Math" panose="02040503050406030204" pitchFamily="18" charset="0"/>
                            </a:rPr>
                            <m:t>𝟏𝟔</m:t>
                          </m:r>
                        </m:sub>
                      </m:sSub>
                      <m:r>
                        <a:rPr lang="en-US" sz="1600" b="1" i="1" smtClean="0">
                          <a:latin typeface="Cambria Math" panose="02040503050406030204" pitchFamily="18" charset="0"/>
                        </a:rPr>
                        <m:t>)</m:t>
                      </m:r>
                    </m:oMath>
                  </m:oMathPara>
                </a14:m>
                <a:endParaRPr lang="en-US" sz="1600" dirty="0"/>
              </a:p>
            </p:txBody>
          </p:sp>
        </mc:Choice>
        <mc:Fallback xmlns="">
          <p:sp>
            <p:nvSpPr>
              <p:cNvPr id="24" name="Rectangle 23">
                <a:extLst>
                  <a:ext uri="{FF2B5EF4-FFF2-40B4-BE49-F238E27FC236}">
                    <a16:creationId xmlns:a16="http://schemas.microsoft.com/office/drawing/2014/main" id="{5BE37405-67D4-4690-85CA-7830D0CB3D47}"/>
                  </a:ext>
                </a:extLst>
              </p:cNvPr>
              <p:cNvSpPr>
                <a:spLocks noRot="1" noChangeAspect="1" noMove="1" noResize="1" noEditPoints="1" noAdjustHandles="1" noChangeArrowheads="1" noChangeShapeType="1" noTextEdit="1"/>
              </p:cNvSpPr>
              <p:nvPr/>
            </p:nvSpPr>
            <p:spPr>
              <a:xfrm>
                <a:off x="10456077" y="3447122"/>
                <a:ext cx="1817998" cy="338554"/>
              </a:xfrm>
              <a:prstGeom prst="rect">
                <a:avLst/>
              </a:prstGeom>
              <a:blipFill>
                <a:blip r:embed="rId13"/>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A0FE3A9-0B11-4615-82D3-5D2B2D70381A}"/>
                  </a:ext>
                </a:extLst>
              </p:cNvPr>
              <p:cNvSpPr/>
              <p:nvPr/>
            </p:nvSpPr>
            <p:spPr>
              <a:xfrm>
                <a:off x="10195185" y="3462511"/>
                <a:ext cx="39087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sub>
                      </m:sSub>
                    </m:oMath>
                  </m:oMathPara>
                </a14:m>
                <a:endParaRPr lang="en-US" sz="1400" dirty="0"/>
              </a:p>
            </p:txBody>
          </p:sp>
        </mc:Choice>
        <mc:Fallback xmlns="">
          <p:sp>
            <p:nvSpPr>
              <p:cNvPr id="25" name="Rectangle 24">
                <a:extLst>
                  <a:ext uri="{FF2B5EF4-FFF2-40B4-BE49-F238E27FC236}">
                    <a16:creationId xmlns:a16="http://schemas.microsoft.com/office/drawing/2014/main" id="{AA0FE3A9-0B11-4615-82D3-5D2B2D70381A}"/>
                  </a:ext>
                </a:extLst>
              </p:cNvPr>
              <p:cNvSpPr>
                <a:spLocks noRot="1" noChangeAspect="1" noMove="1" noResize="1" noEditPoints="1" noAdjustHandles="1" noChangeArrowheads="1" noChangeShapeType="1" noTextEdit="1"/>
              </p:cNvSpPr>
              <p:nvPr/>
            </p:nvSpPr>
            <p:spPr>
              <a:xfrm>
                <a:off x="10195185" y="3462511"/>
                <a:ext cx="390876" cy="307777"/>
              </a:xfrm>
              <a:prstGeom prst="rect">
                <a:avLst/>
              </a:prstGeom>
              <a:blipFill>
                <a:blip r:embed="rId1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BFDA24-9FB6-40DA-A0D0-06BF97915F39}"/>
              </a:ext>
            </a:extLst>
          </p:cNvPr>
          <p:cNvSpPr txBox="1"/>
          <p:nvPr/>
        </p:nvSpPr>
        <p:spPr>
          <a:xfrm>
            <a:off x="11060143" y="5860322"/>
            <a:ext cx="861133" cy="430887"/>
          </a:xfrm>
          <a:prstGeom prst="rect">
            <a:avLst/>
          </a:prstGeom>
          <a:noFill/>
        </p:spPr>
        <p:txBody>
          <a:bodyPr wrap="none" rtlCol="0">
            <a:spAutoFit/>
          </a:bodyPr>
          <a:lstStyle/>
          <a:p>
            <a:r>
              <a:rPr lang="en-US" sz="1050" b="1" dirty="0"/>
              <a:t>Masked</a:t>
            </a:r>
          </a:p>
          <a:p>
            <a:r>
              <a:rPr lang="en-US" sz="1050" b="1" dirty="0"/>
              <a:t>convolution</a:t>
            </a:r>
          </a:p>
        </p:txBody>
      </p:sp>
      <p:sp>
        <p:nvSpPr>
          <p:cNvPr id="7" name="Rectangle: Rounded Corners 6">
            <a:extLst>
              <a:ext uri="{FF2B5EF4-FFF2-40B4-BE49-F238E27FC236}">
                <a16:creationId xmlns:a16="http://schemas.microsoft.com/office/drawing/2014/main" id="{84CDA5AD-9630-40DC-BF70-2835B1B86F1A}"/>
              </a:ext>
            </a:extLst>
          </p:cNvPr>
          <p:cNvSpPr/>
          <p:nvPr/>
        </p:nvSpPr>
        <p:spPr>
          <a:xfrm>
            <a:off x="4072303" y="5882616"/>
            <a:ext cx="7782529" cy="33854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918289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4ED1-9EE6-4003-862D-80E63F0E21F2}"/>
              </a:ext>
            </a:extLst>
          </p:cNvPr>
          <p:cNvSpPr>
            <a:spLocks noGrp="1"/>
          </p:cNvSpPr>
          <p:nvPr>
            <p:ph type="title"/>
          </p:nvPr>
        </p:nvSpPr>
        <p:spPr>
          <a:xfrm>
            <a:off x="838200" y="365125"/>
            <a:ext cx="10515600" cy="1325563"/>
          </a:xfrm>
        </p:spPr>
        <p:txBody>
          <a:bodyPr/>
          <a:lstStyle/>
          <a:p>
            <a:r>
              <a:rPr lang="en-US" dirty="0" err="1"/>
              <a:t>Wavenet</a:t>
            </a:r>
            <a:endParaRPr lang="en-US" dirty="0"/>
          </a:p>
        </p:txBody>
      </p:sp>
      <p:sp>
        <p:nvSpPr>
          <p:cNvPr id="11" name="TextBox 10">
            <a:extLst>
              <a:ext uri="{FF2B5EF4-FFF2-40B4-BE49-F238E27FC236}">
                <a16:creationId xmlns:a16="http://schemas.microsoft.com/office/drawing/2014/main" id="{3151FB6A-F585-4106-8FF7-96F2F0A55074}"/>
              </a:ext>
            </a:extLst>
          </p:cNvPr>
          <p:cNvSpPr txBox="1"/>
          <p:nvPr/>
        </p:nvSpPr>
        <p:spPr>
          <a:xfrm>
            <a:off x="226646" y="1690688"/>
            <a:ext cx="3845657" cy="3139321"/>
          </a:xfrm>
          <a:prstGeom prst="rect">
            <a:avLst/>
          </a:prstGeom>
          <a:noFill/>
        </p:spPr>
        <p:txBody>
          <a:bodyPr wrap="square" rtlCol="0">
            <a:spAutoFit/>
          </a:bodyPr>
          <a:lstStyle/>
          <a:p>
            <a:r>
              <a:rPr lang="en-US" dirty="0"/>
              <a:t>Now with dilated convolutions, every layer is exponentially increasing the spacing such that the receptive field in the last unit is seeing more and more span with the same amount of layers</a:t>
            </a:r>
          </a:p>
          <a:p>
            <a:endParaRPr lang="en-US" dirty="0"/>
          </a:p>
          <a:p>
            <a:r>
              <a:rPr lang="en-US" dirty="0"/>
              <a:t>Dilated convolutions help</a:t>
            </a:r>
            <a:br>
              <a:rPr lang="en-US" dirty="0"/>
            </a:br>
            <a:r>
              <a:rPr lang="en-US" dirty="0"/>
              <a:t>us reach a receptive field</a:t>
            </a:r>
            <a:br>
              <a:rPr lang="en-US" dirty="0"/>
            </a:br>
            <a:r>
              <a:rPr lang="en-US" dirty="0"/>
              <a:t>sufficiently large to</a:t>
            </a:r>
            <a:br>
              <a:rPr lang="en-US" dirty="0"/>
            </a:br>
            <a:r>
              <a:rPr lang="en-US" dirty="0"/>
              <a:t>emulate an RNN! </a:t>
            </a:r>
            <a:br>
              <a:rPr lang="en-US" dirty="0"/>
            </a:br>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719F77E-F70E-4D72-8E14-931448DAB765}"/>
                  </a:ext>
                </a:extLst>
              </p:cNvPr>
              <p:cNvSpPr/>
              <p:nvPr/>
            </p:nvSpPr>
            <p:spPr>
              <a:xfrm>
                <a:off x="10036836" y="71527"/>
                <a:ext cx="39087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sub>
                      </m:sSub>
                    </m:oMath>
                  </m:oMathPara>
                </a14:m>
                <a:endParaRPr lang="en-US" sz="1400" dirty="0"/>
              </a:p>
            </p:txBody>
          </p:sp>
        </mc:Choice>
        <mc:Fallback xmlns="">
          <p:sp>
            <p:nvSpPr>
              <p:cNvPr id="9" name="Rectangle 8">
                <a:extLst>
                  <a:ext uri="{FF2B5EF4-FFF2-40B4-BE49-F238E27FC236}">
                    <a16:creationId xmlns:a16="http://schemas.microsoft.com/office/drawing/2014/main" id="{B719F77E-F70E-4D72-8E14-931448DAB765}"/>
                  </a:ext>
                </a:extLst>
              </p:cNvPr>
              <p:cNvSpPr>
                <a:spLocks noRot="1" noChangeAspect="1" noMove="1" noResize="1" noEditPoints="1" noAdjustHandles="1" noChangeArrowheads="1" noChangeShapeType="1" noTextEdit="1"/>
              </p:cNvSpPr>
              <p:nvPr/>
            </p:nvSpPr>
            <p:spPr>
              <a:xfrm>
                <a:off x="10036836" y="71527"/>
                <a:ext cx="390876"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EBE06F7-BADF-466E-A3B9-0C58D863BF15}"/>
                  </a:ext>
                </a:extLst>
              </p:cNvPr>
              <p:cNvSpPr/>
              <p:nvPr/>
            </p:nvSpPr>
            <p:spPr>
              <a:xfrm>
                <a:off x="10010311" y="2402102"/>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𝟏</m:t>
                          </m:r>
                        </m:sub>
                      </m:sSub>
                    </m:oMath>
                  </m:oMathPara>
                </a14:m>
                <a:endParaRPr lang="en-US" sz="1400" dirty="0"/>
              </a:p>
            </p:txBody>
          </p:sp>
        </mc:Choice>
        <mc:Fallback xmlns="">
          <p:sp>
            <p:nvSpPr>
              <p:cNvPr id="10" name="Rectangle 9">
                <a:extLst>
                  <a:ext uri="{FF2B5EF4-FFF2-40B4-BE49-F238E27FC236}">
                    <a16:creationId xmlns:a16="http://schemas.microsoft.com/office/drawing/2014/main" id="{1EBE06F7-BADF-466E-A3B9-0C58D863BF15}"/>
                  </a:ext>
                </a:extLst>
              </p:cNvPr>
              <p:cNvSpPr>
                <a:spLocks noRot="1" noChangeAspect="1" noMove="1" noResize="1" noEditPoints="1" noAdjustHandles="1" noChangeArrowheads="1" noChangeShapeType="1" noTextEdit="1"/>
              </p:cNvSpPr>
              <p:nvPr/>
            </p:nvSpPr>
            <p:spPr>
              <a:xfrm>
                <a:off x="10010311" y="2402102"/>
                <a:ext cx="517989"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1E3D896-82E8-4CF3-AEDE-6715C6D2EED9}"/>
                  </a:ext>
                </a:extLst>
              </p:cNvPr>
              <p:cNvSpPr/>
              <p:nvPr/>
            </p:nvSpPr>
            <p:spPr>
              <a:xfrm>
                <a:off x="9601237" y="2402102"/>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𝟐</m:t>
                          </m:r>
                        </m:sub>
                      </m:sSub>
                    </m:oMath>
                  </m:oMathPara>
                </a14:m>
                <a:endParaRPr lang="en-US" sz="1400" dirty="0"/>
              </a:p>
            </p:txBody>
          </p:sp>
        </mc:Choice>
        <mc:Fallback xmlns="">
          <p:sp>
            <p:nvSpPr>
              <p:cNvPr id="12" name="Rectangle 11">
                <a:extLst>
                  <a:ext uri="{FF2B5EF4-FFF2-40B4-BE49-F238E27FC236}">
                    <a16:creationId xmlns:a16="http://schemas.microsoft.com/office/drawing/2014/main" id="{91E3D896-82E8-4CF3-AEDE-6715C6D2EED9}"/>
                  </a:ext>
                </a:extLst>
              </p:cNvPr>
              <p:cNvSpPr>
                <a:spLocks noRot="1" noChangeAspect="1" noMove="1" noResize="1" noEditPoints="1" noAdjustHandles="1" noChangeArrowheads="1" noChangeShapeType="1" noTextEdit="1"/>
              </p:cNvSpPr>
              <p:nvPr/>
            </p:nvSpPr>
            <p:spPr>
              <a:xfrm>
                <a:off x="9601237" y="2402102"/>
                <a:ext cx="51798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357F9A5-0BC4-42EB-BFC9-1C612CE97DA5}"/>
                  </a:ext>
                </a:extLst>
              </p:cNvPr>
              <p:cNvSpPr/>
              <p:nvPr/>
            </p:nvSpPr>
            <p:spPr>
              <a:xfrm>
                <a:off x="9206413" y="2399614"/>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𝟑</m:t>
                          </m:r>
                        </m:sub>
                      </m:sSub>
                    </m:oMath>
                  </m:oMathPara>
                </a14:m>
                <a:endParaRPr lang="en-US" sz="1400" dirty="0"/>
              </a:p>
            </p:txBody>
          </p:sp>
        </mc:Choice>
        <mc:Fallback xmlns="">
          <p:sp>
            <p:nvSpPr>
              <p:cNvPr id="13" name="Rectangle 12">
                <a:extLst>
                  <a:ext uri="{FF2B5EF4-FFF2-40B4-BE49-F238E27FC236}">
                    <a16:creationId xmlns:a16="http://schemas.microsoft.com/office/drawing/2014/main" id="{7357F9A5-0BC4-42EB-BFC9-1C612CE97DA5}"/>
                  </a:ext>
                </a:extLst>
              </p:cNvPr>
              <p:cNvSpPr>
                <a:spLocks noRot="1" noChangeAspect="1" noMove="1" noResize="1" noEditPoints="1" noAdjustHandles="1" noChangeArrowheads="1" noChangeShapeType="1" noTextEdit="1"/>
              </p:cNvSpPr>
              <p:nvPr/>
            </p:nvSpPr>
            <p:spPr>
              <a:xfrm>
                <a:off x="9206413" y="2399614"/>
                <a:ext cx="517989"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6AE9D4B-082C-481C-B0BF-591CFE19BF60}"/>
                  </a:ext>
                </a:extLst>
              </p:cNvPr>
              <p:cNvSpPr/>
              <p:nvPr/>
            </p:nvSpPr>
            <p:spPr>
              <a:xfrm>
                <a:off x="8853928" y="2388558"/>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𝟒</m:t>
                          </m:r>
                        </m:sub>
                      </m:sSub>
                    </m:oMath>
                  </m:oMathPara>
                </a14:m>
                <a:endParaRPr lang="en-US" sz="1400" dirty="0"/>
              </a:p>
            </p:txBody>
          </p:sp>
        </mc:Choice>
        <mc:Fallback xmlns="">
          <p:sp>
            <p:nvSpPr>
              <p:cNvPr id="14" name="Rectangle 13">
                <a:extLst>
                  <a:ext uri="{FF2B5EF4-FFF2-40B4-BE49-F238E27FC236}">
                    <a16:creationId xmlns:a16="http://schemas.microsoft.com/office/drawing/2014/main" id="{F6AE9D4B-082C-481C-B0BF-591CFE19BF60}"/>
                  </a:ext>
                </a:extLst>
              </p:cNvPr>
              <p:cNvSpPr>
                <a:spLocks noRot="1" noChangeAspect="1" noMove="1" noResize="1" noEditPoints="1" noAdjustHandles="1" noChangeArrowheads="1" noChangeShapeType="1" noTextEdit="1"/>
              </p:cNvSpPr>
              <p:nvPr/>
            </p:nvSpPr>
            <p:spPr>
              <a:xfrm>
                <a:off x="8853928" y="2388558"/>
                <a:ext cx="517989"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2516986-5869-4772-9933-8BAC8078D9EF}"/>
                  </a:ext>
                </a:extLst>
              </p:cNvPr>
              <p:cNvSpPr/>
              <p:nvPr/>
            </p:nvSpPr>
            <p:spPr>
              <a:xfrm>
                <a:off x="8483887" y="2377101"/>
                <a:ext cx="517989"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𝒕</m:t>
                          </m:r>
                          <m:r>
                            <a:rPr lang="en-US" sz="1400" b="1" i="1" smtClean="0">
                              <a:latin typeface="Cambria Math" panose="02040503050406030204" pitchFamily="18" charset="0"/>
                            </a:rPr>
                            <m:t>−</m:t>
                          </m:r>
                          <m:r>
                            <a:rPr lang="en-US" sz="1400" b="1" i="1" smtClean="0">
                              <a:latin typeface="Cambria Math" panose="02040503050406030204" pitchFamily="18" charset="0"/>
                            </a:rPr>
                            <m:t>𝟓</m:t>
                          </m:r>
                        </m:sub>
                      </m:sSub>
                    </m:oMath>
                  </m:oMathPara>
                </a14:m>
                <a:endParaRPr lang="en-US" sz="1400" dirty="0"/>
              </a:p>
            </p:txBody>
          </p:sp>
        </mc:Choice>
        <mc:Fallback xmlns="">
          <p:sp>
            <p:nvSpPr>
              <p:cNvPr id="15" name="Rectangle 14">
                <a:extLst>
                  <a:ext uri="{FF2B5EF4-FFF2-40B4-BE49-F238E27FC236}">
                    <a16:creationId xmlns:a16="http://schemas.microsoft.com/office/drawing/2014/main" id="{B2516986-5869-4772-9933-8BAC8078D9EF}"/>
                  </a:ext>
                </a:extLst>
              </p:cNvPr>
              <p:cNvSpPr>
                <a:spLocks noRot="1" noChangeAspect="1" noMove="1" noResize="1" noEditPoints="1" noAdjustHandles="1" noChangeArrowheads="1" noChangeShapeType="1" noTextEdit="1"/>
              </p:cNvSpPr>
              <p:nvPr/>
            </p:nvSpPr>
            <p:spPr>
              <a:xfrm>
                <a:off x="8483887" y="2377101"/>
                <a:ext cx="517989" cy="307777"/>
              </a:xfrm>
              <a:prstGeom prst="rect">
                <a:avLst/>
              </a:prstGeom>
              <a:blipFill>
                <a:blip r:embed="rId8"/>
                <a:stretch>
                  <a:fillRect/>
                </a:stretch>
              </a:blipFill>
            </p:spPr>
            <p:txBody>
              <a:bodyPr/>
              <a:lstStyle/>
              <a:p>
                <a:r>
                  <a:rPr lang="en-US">
                    <a:noFill/>
                  </a:rPr>
                  <a:t> </a:t>
                </a:r>
              </a:p>
            </p:txBody>
          </p:sp>
        </mc:Fallback>
      </mc:AlternateContent>
      <p:sp>
        <p:nvSpPr>
          <p:cNvPr id="3" name="Arrow: Down 2">
            <a:extLst>
              <a:ext uri="{FF2B5EF4-FFF2-40B4-BE49-F238E27FC236}">
                <a16:creationId xmlns:a16="http://schemas.microsoft.com/office/drawing/2014/main" id="{5E4E864B-76B9-4961-9359-A7B196093BD9}"/>
              </a:ext>
            </a:extLst>
          </p:cNvPr>
          <p:cNvSpPr/>
          <p:nvPr/>
        </p:nvSpPr>
        <p:spPr>
          <a:xfrm>
            <a:off x="7162800" y="2667000"/>
            <a:ext cx="156839" cy="9787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0DE64A-657E-40CC-9436-94A0BF403D0D}"/>
              </a:ext>
            </a:extLst>
          </p:cNvPr>
          <p:cNvSpPr txBox="1"/>
          <p:nvPr/>
        </p:nvSpPr>
        <p:spPr>
          <a:xfrm>
            <a:off x="7338842" y="2984081"/>
            <a:ext cx="1404039" cy="369332"/>
          </a:xfrm>
          <a:prstGeom prst="rect">
            <a:avLst/>
          </a:prstGeom>
          <a:noFill/>
        </p:spPr>
        <p:txBody>
          <a:bodyPr wrap="none" rtlCol="0">
            <a:spAutoFit/>
          </a:bodyPr>
          <a:lstStyle/>
          <a:p>
            <a:r>
              <a:rPr lang="en-US" dirty="0"/>
              <a:t>With dilation</a:t>
            </a:r>
          </a:p>
        </p:txBody>
      </p:sp>
      <p:cxnSp>
        <p:nvCxnSpPr>
          <p:cNvPr id="17" name="Straight Arrow Connector 16">
            <a:extLst>
              <a:ext uri="{FF2B5EF4-FFF2-40B4-BE49-F238E27FC236}">
                <a16:creationId xmlns:a16="http://schemas.microsoft.com/office/drawing/2014/main" id="{F74E5A0B-D62E-46F0-965E-8F44991B7DC5}"/>
              </a:ext>
            </a:extLst>
          </p:cNvPr>
          <p:cNvCxnSpPr>
            <a:cxnSpLocks/>
          </p:cNvCxnSpPr>
          <p:nvPr/>
        </p:nvCxnSpPr>
        <p:spPr>
          <a:xfrm>
            <a:off x="8610599" y="2720695"/>
            <a:ext cx="1658706" cy="248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B6B50C71-09D9-423E-92A0-54E7E758A2AC}"/>
              </a:ext>
            </a:extLst>
          </p:cNvPr>
          <p:cNvPicPr>
            <a:picLocks noChangeAspect="1"/>
          </p:cNvPicPr>
          <p:nvPr/>
        </p:nvPicPr>
        <p:blipFill>
          <a:blip r:embed="rId9"/>
          <a:stretch>
            <a:fillRect/>
          </a:stretch>
        </p:blipFill>
        <p:spPr>
          <a:xfrm>
            <a:off x="4757911" y="334688"/>
            <a:ext cx="6438900" cy="2152650"/>
          </a:xfrm>
          <a:prstGeom prst="rect">
            <a:avLst/>
          </a:prstGeom>
        </p:spPr>
      </p:pic>
      <p:pic>
        <p:nvPicPr>
          <p:cNvPr id="16" name="Picture 15">
            <a:extLst>
              <a:ext uri="{FF2B5EF4-FFF2-40B4-BE49-F238E27FC236}">
                <a16:creationId xmlns:a16="http://schemas.microsoft.com/office/drawing/2014/main" id="{9AA85061-E63B-48C7-8661-6215A9E9D0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1061" y="3759427"/>
            <a:ext cx="5429250" cy="2495550"/>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BCD31F3-80DF-43EA-AD96-FA03DA64B856}"/>
                  </a:ext>
                </a:extLst>
              </p:cNvPr>
              <p:cNvSpPr/>
              <p:nvPr/>
            </p:nvSpPr>
            <p:spPr>
              <a:xfrm>
                <a:off x="10269305" y="8074"/>
                <a:ext cx="172823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𝒑</m:t>
                      </m:r>
                      <m:r>
                        <a:rPr lang="en-US" sz="1600" b="1" i="1" smtClean="0">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smtClean="0">
                              <a:latin typeface="Cambria Math" panose="02040503050406030204" pitchFamily="18" charset="0"/>
                            </a:rPr>
                            <m:t>𝒕</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𝟏</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smtClean="0">
                              <a:latin typeface="Cambria Math" panose="02040503050406030204" pitchFamily="18" charset="0"/>
                            </a:rPr>
                            <m:t>𝒕</m:t>
                          </m:r>
                          <m:r>
                            <a:rPr lang="en-US" sz="1600" b="1" i="1">
                              <a:latin typeface="Cambria Math" panose="02040503050406030204" pitchFamily="18" charset="0"/>
                            </a:rPr>
                            <m:t>−</m:t>
                          </m:r>
                          <m:r>
                            <a:rPr lang="en-US" sz="1600" b="1" i="1" smtClean="0">
                              <a:latin typeface="Cambria Math" panose="02040503050406030204" pitchFamily="18" charset="0"/>
                            </a:rPr>
                            <m:t>𝟓</m:t>
                          </m:r>
                        </m:sub>
                      </m:sSub>
                      <m:r>
                        <a:rPr lang="en-US" sz="1600" b="1" i="1" smtClean="0">
                          <a:latin typeface="Cambria Math" panose="02040503050406030204" pitchFamily="18" charset="0"/>
                        </a:rPr>
                        <m:t>)</m:t>
                      </m:r>
                    </m:oMath>
                  </m:oMathPara>
                </a14:m>
                <a:endParaRPr lang="en-US" sz="1600" dirty="0"/>
              </a:p>
            </p:txBody>
          </p:sp>
        </mc:Choice>
        <mc:Fallback xmlns="">
          <p:sp>
            <p:nvSpPr>
              <p:cNvPr id="18" name="Rectangle 17">
                <a:extLst>
                  <a:ext uri="{FF2B5EF4-FFF2-40B4-BE49-F238E27FC236}">
                    <a16:creationId xmlns:a16="http://schemas.microsoft.com/office/drawing/2014/main" id="{0BCD31F3-80DF-43EA-AD96-FA03DA64B856}"/>
                  </a:ext>
                </a:extLst>
              </p:cNvPr>
              <p:cNvSpPr>
                <a:spLocks noRot="1" noChangeAspect="1" noMove="1" noResize="1" noEditPoints="1" noAdjustHandles="1" noChangeArrowheads="1" noChangeShapeType="1" noTextEdit="1"/>
              </p:cNvSpPr>
              <p:nvPr/>
            </p:nvSpPr>
            <p:spPr>
              <a:xfrm>
                <a:off x="10269305" y="8074"/>
                <a:ext cx="1728230" cy="338554"/>
              </a:xfrm>
              <a:prstGeom prst="rect">
                <a:avLst/>
              </a:prstGeom>
              <a:blipFill>
                <a:blip r:embed="rId11"/>
                <a:stretch>
                  <a:fillRect b="-8929"/>
                </a:stretch>
              </a:blipFill>
            </p:spPr>
            <p:txBody>
              <a:bodyPr/>
              <a:lstStyle/>
              <a:p>
                <a:r>
                  <a:rPr lang="en-US">
                    <a:noFill/>
                  </a:rPr>
                  <a:t> </a:t>
                </a:r>
              </a:p>
            </p:txBody>
          </p:sp>
        </mc:Fallback>
      </mc:AlternateContent>
    </p:spTree>
    <p:extLst>
      <p:ext uri="{BB962C8B-B14F-4D97-AF65-F5344CB8AC3E}">
        <p14:creationId xmlns:p14="http://schemas.microsoft.com/office/powerpoint/2010/main" val="3546194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CD681F3C-DF4D-49BB-921A-2E9DF94522DC}"/>
              </a:ext>
            </a:extLst>
          </p:cNvPr>
          <p:cNvPicPr>
            <a:picLocks noChangeAspect="1"/>
          </p:cNvPicPr>
          <p:nvPr/>
        </p:nvPicPr>
        <p:blipFill>
          <a:blip r:embed="rId3"/>
          <a:stretch>
            <a:fillRect/>
          </a:stretch>
        </p:blipFill>
        <p:spPr>
          <a:xfrm rot="5400000">
            <a:off x="10497122" y="4657234"/>
            <a:ext cx="2371725" cy="466725"/>
          </a:xfrm>
          <a:prstGeom prst="rect">
            <a:avLst/>
          </a:prstGeom>
        </p:spPr>
      </p:pic>
      <p:pic>
        <p:nvPicPr>
          <p:cNvPr id="69" name="Picture 68">
            <a:extLst>
              <a:ext uri="{FF2B5EF4-FFF2-40B4-BE49-F238E27FC236}">
                <a16:creationId xmlns:a16="http://schemas.microsoft.com/office/drawing/2014/main" id="{EF08DF40-A8B4-482D-BBBF-5CE932776823}"/>
              </a:ext>
            </a:extLst>
          </p:cNvPr>
          <p:cNvPicPr>
            <a:picLocks noChangeAspect="1"/>
          </p:cNvPicPr>
          <p:nvPr/>
        </p:nvPicPr>
        <p:blipFill>
          <a:blip r:embed="rId4"/>
          <a:stretch>
            <a:fillRect/>
          </a:stretch>
        </p:blipFill>
        <p:spPr>
          <a:xfrm rot="5400000">
            <a:off x="9417378" y="3480768"/>
            <a:ext cx="92336" cy="45720"/>
          </a:xfrm>
          <a:prstGeom prst="rect">
            <a:avLst/>
          </a:prstGeom>
        </p:spPr>
      </p:pic>
      <p:sp>
        <p:nvSpPr>
          <p:cNvPr id="2" name="Title 1">
            <a:extLst>
              <a:ext uri="{FF2B5EF4-FFF2-40B4-BE49-F238E27FC236}">
                <a16:creationId xmlns:a16="http://schemas.microsoft.com/office/drawing/2014/main" id="{D34B4ED1-9EE6-4003-862D-80E63F0E21F2}"/>
              </a:ext>
            </a:extLst>
          </p:cNvPr>
          <p:cNvSpPr>
            <a:spLocks noGrp="1"/>
          </p:cNvSpPr>
          <p:nvPr>
            <p:ph type="title"/>
          </p:nvPr>
        </p:nvSpPr>
        <p:spPr>
          <a:xfrm>
            <a:off x="838200" y="365125"/>
            <a:ext cx="10515600" cy="1325563"/>
          </a:xfrm>
        </p:spPr>
        <p:txBody>
          <a:bodyPr/>
          <a:lstStyle/>
          <a:p>
            <a:r>
              <a:rPr lang="en-US" dirty="0" err="1"/>
              <a:t>Wavenet</a:t>
            </a:r>
            <a:r>
              <a:rPr lang="en-US" dirty="0"/>
              <a:t>: Architecture</a:t>
            </a:r>
          </a:p>
        </p:txBody>
      </p:sp>
      <p:pic>
        <p:nvPicPr>
          <p:cNvPr id="5" name="Picture 4">
            <a:extLst>
              <a:ext uri="{FF2B5EF4-FFF2-40B4-BE49-F238E27FC236}">
                <a16:creationId xmlns:a16="http://schemas.microsoft.com/office/drawing/2014/main" id="{69CB706F-DE4C-445A-A101-37D34C42D1AF}"/>
              </a:ext>
            </a:extLst>
          </p:cNvPr>
          <p:cNvPicPr>
            <a:picLocks noChangeAspect="1"/>
          </p:cNvPicPr>
          <p:nvPr/>
        </p:nvPicPr>
        <p:blipFill>
          <a:blip r:embed="rId5"/>
          <a:stretch>
            <a:fillRect/>
          </a:stretch>
        </p:blipFill>
        <p:spPr>
          <a:xfrm>
            <a:off x="115313" y="2150648"/>
            <a:ext cx="2613052" cy="1142318"/>
          </a:xfrm>
          <a:prstGeom prst="rect">
            <a:avLst/>
          </a:prstGeom>
        </p:spPr>
      </p:pic>
      <p:sp>
        <p:nvSpPr>
          <p:cNvPr id="6" name="Rectangle 5">
            <a:extLst>
              <a:ext uri="{FF2B5EF4-FFF2-40B4-BE49-F238E27FC236}">
                <a16:creationId xmlns:a16="http://schemas.microsoft.com/office/drawing/2014/main" id="{BE051DEE-FB48-4679-8EDA-E929A81322D4}"/>
              </a:ext>
            </a:extLst>
          </p:cNvPr>
          <p:cNvSpPr/>
          <p:nvPr/>
        </p:nvSpPr>
        <p:spPr>
          <a:xfrm>
            <a:off x="553012" y="3565034"/>
            <a:ext cx="1295400"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pic>
        <p:nvPicPr>
          <p:cNvPr id="7" name="Picture 6">
            <a:extLst>
              <a:ext uri="{FF2B5EF4-FFF2-40B4-BE49-F238E27FC236}">
                <a16:creationId xmlns:a16="http://schemas.microsoft.com/office/drawing/2014/main" id="{67ADFFA5-F3E2-42E7-8583-EA78923550C2}"/>
              </a:ext>
            </a:extLst>
          </p:cNvPr>
          <p:cNvPicPr>
            <a:picLocks noChangeAspect="1"/>
          </p:cNvPicPr>
          <p:nvPr/>
        </p:nvPicPr>
        <p:blipFill>
          <a:blip r:embed="rId6"/>
          <a:stretch>
            <a:fillRect/>
          </a:stretch>
        </p:blipFill>
        <p:spPr>
          <a:xfrm>
            <a:off x="38240" y="4046457"/>
            <a:ext cx="2647950" cy="533400"/>
          </a:xfrm>
          <a:prstGeom prst="rect">
            <a:avLst/>
          </a:prstGeom>
        </p:spPr>
      </p:pic>
      <p:sp>
        <p:nvSpPr>
          <p:cNvPr id="8" name="TextBox 7">
            <a:extLst>
              <a:ext uri="{FF2B5EF4-FFF2-40B4-BE49-F238E27FC236}">
                <a16:creationId xmlns:a16="http://schemas.microsoft.com/office/drawing/2014/main" id="{3D877151-3DCC-4C1B-A0DC-008A19F4A9DD}"/>
              </a:ext>
            </a:extLst>
          </p:cNvPr>
          <p:cNvSpPr txBox="1"/>
          <p:nvPr/>
        </p:nvSpPr>
        <p:spPr>
          <a:xfrm>
            <a:off x="38240" y="4845064"/>
            <a:ext cx="2845287" cy="1200329"/>
          </a:xfrm>
          <a:prstGeom prst="rect">
            <a:avLst/>
          </a:prstGeom>
          <a:noFill/>
        </p:spPr>
        <p:txBody>
          <a:bodyPr wrap="square" rtlCol="0">
            <a:spAutoFit/>
          </a:bodyPr>
          <a:lstStyle/>
          <a:p>
            <a:r>
              <a:rPr lang="en-US" dirty="0"/>
              <a:t>Used </a:t>
            </a:r>
            <a:r>
              <a:rPr lang="el-GR" dirty="0"/>
              <a:t>μ</a:t>
            </a:r>
            <a:r>
              <a:rPr lang="en-US" dirty="0"/>
              <a:t>-low </a:t>
            </a:r>
            <a:r>
              <a:rPr lang="en-US" dirty="0" err="1"/>
              <a:t>companding</a:t>
            </a:r>
            <a:r>
              <a:rPr lang="en-US" dirty="0"/>
              <a:t> transformation to the data, </a:t>
            </a:r>
          </a:p>
          <a:p>
            <a:r>
              <a:rPr lang="en-US" dirty="0"/>
              <a:t>and then quantize it to 256 possible values </a:t>
            </a:r>
          </a:p>
        </p:txBody>
      </p:sp>
      <p:sp>
        <p:nvSpPr>
          <p:cNvPr id="19" name="Rectangle 18">
            <a:extLst>
              <a:ext uri="{FF2B5EF4-FFF2-40B4-BE49-F238E27FC236}">
                <a16:creationId xmlns:a16="http://schemas.microsoft.com/office/drawing/2014/main" id="{21E786DB-B148-4D6E-9862-5C07361C0D6C}"/>
              </a:ext>
            </a:extLst>
          </p:cNvPr>
          <p:cNvSpPr/>
          <p:nvPr/>
        </p:nvSpPr>
        <p:spPr>
          <a:xfrm>
            <a:off x="2883527" y="2658359"/>
            <a:ext cx="282805" cy="2092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Masked Convolution</a:t>
            </a:r>
          </a:p>
        </p:txBody>
      </p:sp>
      <p:cxnSp>
        <p:nvCxnSpPr>
          <p:cNvPr id="22" name="Straight Arrow Connector 21">
            <a:extLst>
              <a:ext uri="{FF2B5EF4-FFF2-40B4-BE49-F238E27FC236}">
                <a16:creationId xmlns:a16="http://schemas.microsoft.com/office/drawing/2014/main" id="{EDE915A4-86A2-4B63-85D0-B961661424C9}"/>
              </a:ext>
            </a:extLst>
          </p:cNvPr>
          <p:cNvCxnSpPr>
            <a:cxnSpLocks/>
            <a:stCxn id="6" idx="3"/>
            <a:endCxn id="19" idx="1"/>
          </p:cNvCxnSpPr>
          <p:nvPr/>
        </p:nvCxnSpPr>
        <p:spPr>
          <a:xfrm>
            <a:off x="1848412" y="3704734"/>
            <a:ext cx="10351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658C262-16A1-4081-A1BB-D2F86548F09C}"/>
              </a:ext>
            </a:extLst>
          </p:cNvPr>
          <p:cNvPicPr>
            <a:picLocks noChangeAspect="1"/>
          </p:cNvPicPr>
          <p:nvPr/>
        </p:nvPicPr>
        <p:blipFill>
          <a:blip r:embed="rId7"/>
          <a:stretch>
            <a:fillRect/>
          </a:stretch>
        </p:blipFill>
        <p:spPr>
          <a:xfrm rot="5400000">
            <a:off x="3839974" y="2042795"/>
            <a:ext cx="2400483" cy="2959583"/>
          </a:xfrm>
          <a:prstGeom prst="rect">
            <a:avLst/>
          </a:prstGeom>
        </p:spPr>
      </p:pic>
      <p:cxnSp>
        <p:nvCxnSpPr>
          <p:cNvPr id="30" name="Straight Connector 29">
            <a:extLst>
              <a:ext uri="{FF2B5EF4-FFF2-40B4-BE49-F238E27FC236}">
                <a16:creationId xmlns:a16="http://schemas.microsoft.com/office/drawing/2014/main" id="{940D439F-EFE4-428D-82C8-6C5CAF983244}"/>
              </a:ext>
            </a:extLst>
          </p:cNvPr>
          <p:cNvCxnSpPr>
            <a:cxnSpLocks/>
            <a:stCxn id="19" idx="3"/>
          </p:cNvCxnSpPr>
          <p:nvPr/>
        </p:nvCxnSpPr>
        <p:spPr>
          <a:xfrm>
            <a:off x="3166332" y="3704734"/>
            <a:ext cx="46008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568D2E7-0CA7-4FC6-8423-9AC6278876EB}"/>
              </a:ext>
            </a:extLst>
          </p:cNvPr>
          <p:cNvCxnSpPr>
            <a:cxnSpLocks/>
          </p:cNvCxnSpPr>
          <p:nvPr/>
        </p:nvCxnSpPr>
        <p:spPr>
          <a:xfrm>
            <a:off x="6271154" y="3704734"/>
            <a:ext cx="665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362C7678-3032-4DB8-B17C-A825124E8A64}"/>
              </a:ext>
            </a:extLst>
          </p:cNvPr>
          <p:cNvPicPr>
            <a:picLocks noChangeAspect="1"/>
          </p:cNvPicPr>
          <p:nvPr/>
        </p:nvPicPr>
        <p:blipFill>
          <a:blip r:embed="rId8"/>
          <a:stretch>
            <a:fillRect/>
          </a:stretch>
        </p:blipFill>
        <p:spPr>
          <a:xfrm>
            <a:off x="6937055" y="3055715"/>
            <a:ext cx="708556" cy="1214667"/>
          </a:xfrm>
          <a:prstGeom prst="rect">
            <a:avLst/>
          </a:prstGeom>
        </p:spPr>
      </p:pic>
      <p:pic>
        <p:nvPicPr>
          <p:cNvPr id="39" name="Picture 38">
            <a:extLst>
              <a:ext uri="{FF2B5EF4-FFF2-40B4-BE49-F238E27FC236}">
                <a16:creationId xmlns:a16="http://schemas.microsoft.com/office/drawing/2014/main" id="{5C2BC651-6CA6-48B8-BD38-239694DBE53C}"/>
              </a:ext>
            </a:extLst>
          </p:cNvPr>
          <p:cNvPicPr>
            <a:picLocks noChangeAspect="1"/>
          </p:cNvPicPr>
          <p:nvPr/>
        </p:nvPicPr>
        <p:blipFill>
          <a:blip r:embed="rId4"/>
          <a:stretch>
            <a:fillRect/>
          </a:stretch>
        </p:blipFill>
        <p:spPr>
          <a:xfrm>
            <a:off x="7726138" y="3511182"/>
            <a:ext cx="673042" cy="333252"/>
          </a:xfrm>
          <a:prstGeom prst="rect">
            <a:avLst/>
          </a:prstGeom>
        </p:spPr>
      </p:pic>
      <p:pic>
        <p:nvPicPr>
          <p:cNvPr id="40" name="Picture 39">
            <a:extLst>
              <a:ext uri="{FF2B5EF4-FFF2-40B4-BE49-F238E27FC236}">
                <a16:creationId xmlns:a16="http://schemas.microsoft.com/office/drawing/2014/main" id="{899F8168-F2CE-4C3E-9CBB-0327D083F9B6}"/>
              </a:ext>
            </a:extLst>
          </p:cNvPr>
          <p:cNvPicPr>
            <a:picLocks noChangeAspect="1"/>
          </p:cNvPicPr>
          <p:nvPr/>
        </p:nvPicPr>
        <p:blipFill>
          <a:blip r:embed="rId8"/>
          <a:stretch>
            <a:fillRect/>
          </a:stretch>
        </p:blipFill>
        <p:spPr>
          <a:xfrm>
            <a:off x="8399180" y="3055714"/>
            <a:ext cx="708556" cy="1214667"/>
          </a:xfrm>
          <a:prstGeom prst="rect">
            <a:avLst/>
          </a:prstGeom>
        </p:spPr>
      </p:pic>
      <p:cxnSp>
        <p:nvCxnSpPr>
          <p:cNvPr id="41" name="Straight Arrow Connector 40">
            <a:extLst>
              <a:ext uri="{FF2B5EF4-FFF2-40B4-BE49-F238E27FC236}">
                <a16:creationId xmlns:a16="http://schemas.microsoft.com/office/drawing/2014/main" id="{AD0F27B3-9DB9-41DA-9B3A-213DB5A49FBA}"/>
              </a:ext>
            </a:extLst>
          </p:cNvPr>
          <p:cNvCxnSpPr>
            <a:cxnSpLocks/>
          </p:cNvCxnSpPr>
          <p:nvPr/>
        </p:nvCxnSpPr>
        <p:spPr>
          <a:xfrm>
            <a:off x="9379513" y="3748772"/>
            <a:ext cx="394123" cy="0"/>
          </a:xfrm>
          <a:prstGeom prst="straightConnector1">
            <a:avLst/>
          </a:prstGeom>
          <a:ln w="38100">
            <a:solidFill>
              <a:schemeClr val="tx1">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6421C0-0B3C-47F7-BEB8-A63DE52EC89D}"/>
              </a:ext>
            </a:extLst>
          </p:cNvPr>
          <p:cNvCxnSpPr>
            <a:cxnSpLocks/>
          </p:cNvCxnSpPr>
          <p:nvPr/>
        </p:nvCxnSpPr>
        <p:spPr>
          <a:xfrm flipV="1">
            <a:off x="5523034" y="1891712"/>
            <a:ext cx="0" cy="1232488"/>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E59856D-DDF6-451B-8EE3-794879B05EB1}"/>
              </a:ext>
            </a:extLst>
          </p:cNvPr>
          <p:cNvCxnSpPr>
            <a:cxnSpLocks/>
          </p:cNvCxnSpPr>
          <p:nvPr/>
        </p:nvCxnSpPr>
        <p:spPr>
          <a:xfrm>
            <a:off x="5523034" y="1894788"/>
            <a:ext cx="3584702" cy="21213"/>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6E4CEE5-AB29-4A40-B5EC-5F58E85B4944}"/>
              </a:ext>
            </a:extLst>
          </p:cNvPr>
          <p:cNvCxnSpPr>
            <a:cxnSpLocks/>
          </p:cNvCxnSpPr>
          <p:nvPr/>
        </p:nvCxnSpPr>
        <p:spPr>
          <a:xfrm>
            <a:off x="9107736" y="1905394"/>
            <a:ext cx="0" cy="153234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9D41288-8C26-48C0-9707-7B8D6E821A8E}"/>
              </a:ext>
            </a:extLst>
          </p:cNvPr>
          <p:cNvCxnSpPr>
            <a:cxnSpLocks/>
          </p:cNvCxnSpPr>
          <p:nvPr/>
        </p:nvCxnSpPr>
        <p:spPr>
          <a:xfrm>
            <a:off x="9107736" y="3428097"/>
            <a:ext cx="665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B08468B-D87E-4992-9F38-011132D5A9B8}"/>
              </a:ext>
            </a:extLst>
          </p:cNvPr>
          <p:cNvCxnSpPr>
            <a:cxnSpLocks/>
          </p:cNvCxnSpPr>
          <p:nvPr/>
        </p:nvCxnSpPr>
        <p:spPr>
          <a:xfrm>
            <a:off x="9260136" y="3583614"/>
            <a:ext cx="513500" cy="11797"/>
          </a:xfrm>
          <a:prstGeom prst="straightConnector1">
            <a:avLst/>
          </a:prstGeom>
          <a:ln w="38100">
            <a:solidFill>
              <a:schemeClr val="tx1">
                <a:alpha val="46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F6EF550-1CBB-4E69-8581-EADAE8BB9158}"/>
              </a:ext>
            </a:extLst>
          </p:cNvPr>
          <p:cNvSpPr/>
          <p:nvPr/>
        </p:nvSpPr>
        <p:spPr>
          <a:xfrm>
            <a:off x="3502855" y="2322345"/>
            <a:ext cx="3097677" cy="2358053"/>
          </a:xfrm>
          <a:prstGeom prst="roundRect">
            <a:avLst>
              <a:gd name="adj" fmla="val 7472"/>
            </a:avLst>
          </a:prstGeom>
          <a:noFill/>
          <a:ln w="19050">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64EE531-28F0-4BE7-90A0-CE1F7D1DF524}"/>
              </a:ext>
            </a:extLst>
          </p:cNvPr>
          <p:cNvCxnSpPr>
            <a:cxnSpLocks/>
          </p:cNvCxnSpPr>
          <p:nvPr/>
        </p:nvCxnSpPr>
        <p:spPr>
          <a:xfrm>
            <a:off x="7860881" y="2063071"/>
            <a:ext cx="1399255" cy="5330"/>
          </a:xfrm>
          <a:prstGeom prst="line">
            <a:avLst/>
          </a:prstGeom>
          <a:ln w="28575">
            <a:solidFill>
              <a:schemeClr val="dk1">
                <a:alpha val="46000"/>
              </a:schemeClr>
            </a:solidFill>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95D750B-1932-4551-82FD-CD0967EC5167}"/>
              </a:ext>
            </a:extLst>
          </p:cNvPr>
          <p:cNvCxnSpPr>
            <a:cxnSpLocks/>
          </p:cNvCxnSpPr>
          <p:nvPr/>
        </p:nvCxnSpPr>
        <p:spPr>
          <a:xfrm>
            <a:off x="7860881" y="2063071"/>
            <a:ext cx="0" cy="1365026"/>
          </a:xfrm>
          <a:prstGeom prst="line">
            <a:avLst/>
          </a:prstGeom>
          <a:ln w="28575">
            <a:solidFill>
              <a:schemeClr val="dk1">
                <a:alpha val="46000"/>
              </a:schemeClr>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764925D-2E63-4D24-ABDF-07E2FC3CAAAF}"/>
              </a:ext>
            </a:extLst>
          </p:cNvPr>
          <p:cNvCxnSpPr>
            <a:cxnSpLocks/>
          </p:cNvCxnSpPr>
          <p:nvPr/>
        </p:nvCxnSpPr>
        <p:spPr>
          <a:xfrm>
            <a:off x="9260136" y="2057794"/>
            <a:ext cx="0" cy="1532340"/>
          </a:xfrm>
          <a:prstGeom prst="line">
            <a:avLst/>
          </a:prstGeom>
          <a:ln w="28575">
            <a:solidFill>
              <a:schemeClr val="dk1">
                <a:alpha val="46000"/>
              </a:schemeClr>
            </a:solidFill>
          </a:ln>
        </p:spPr>
        <p:style>
          <a:lnRef idx="1">
            <a:schemeClr val="dk1"/>
          </a:lnRef>
          <a:fillRef idx="0">
            <a:schemeClr val="dk1"/>
          </a:fillRef>
          <a:effectRef idx="0">
            <a:schemeClr val="dk1"/>
          </a:effectRef>
          <a:fontRef idx="minor">
            <a:schemeClr val="tx1"/>
          </a:fontRef>
        </p:style>
      </p:cxnSp>
      <p:pic>
        <p:nvPicPr>
          <p:cNvPr id="68" name="Picture 67">
            <a:extLst>
              <a:ext uri="{FF2B5EF4-FFF2-40B4-BE49-F238E27FC236}">
                <a16:creationId xmlns:a16="http://schemas.microsoft.com/office/drawing/2014/main" id="{4A39791F-3781-41D6-B166-12FCA30BA556}"/>
              </a:ext>
            </a:extLst>
          </p:cNvPr>
          <p:cNvPicPr>
            <a:picLocks noChangeAspect="1"/>
          </p:cNvPicPr>
          <p:nvPr/>
        </p:nvPicPr>
        <p:blipFill>
          <a:blip r:embed="rId4"/>
          <a:stretch>
            <a:fillRect/>
          </a:stretch>
        </p:blipFill>
        <p:spPr>
          <a:xfrm>
            <a:off x="7009223" y="2504579"/>
            <a:ext cx="456462" cy="226014"/>
          </a:xfrm>
          <a:prstGeom prst="rect">
            <a:avLst/>
          </a:prstGeom>
        </p:spPr>
      </p:pic>
      <p:cxnSp>
        <p:nvCxnSpPr>
          <p:cNvPr id="72" name="Straight Connector 71">
            <a:extLst>
              <a:ext uri="{FF2B5EF4-FFF2-40B4-BE49-F238E27FC236}">
                <a16:creationId xmlns:a16="http://schemas.microsoft.com/office/drawing/2014/main" id="{D0C97EDC-0881-4B76-AA45-89BE23B14681}"/>
              </a:ext>
            </a:extLst>
          </p:cNvPr>
          <p:cNvCxnSpPr/>
          <p:nvPr/>
        </p:nvCxnSpPr>
        <p:spPr>
          <a:xfrm>
            <a:off x="9773636" y="3318235"/>
            <a:ext cx="0" cy="526199"/>
          </a:xfrm>
          <a:prstGeom prst="line">
            <a:avLst/>
          </a:prstGeom>
        </p:spPr>
        <p:style>
          <a:lnRef idx="3">
            <a:schemeClr val="dk1"/>
          </a:lnRef>
          <a:fillRef idx="0">
            <a:schemeClr val="dk1"/>
          </a:fillRef>
          <a:effectRef idx="2">
            <a:schemeClr val="dk1"/>
          </a:effectRef>
          <a:fontRef idx="minor">
            <a:schemeClr val="tx1"/>
          </a:fontRef>
        </p:style>
      </p:cxnSp>
      <p:pic>
        <p:nvPicPr>
          <p:cNvPr id="76" name="Picture 75">
            <a:extLst>
              <a:ext uri="{FF2B5EF4-FFF2-40B4-BE49-F238E27FC236}">
                <a16:creationId xmlns:a16="http://schemas.microsoft.com/office/drawing/2014/main" id="{3D9A7D8F-A70B-45DD-9D2B-42AC4F95B7FF}"/>
              </a:ext>
            </a:extLst>
          </p:cNvPr>
          <p:cNvPicPr>
            <a:picLocks noChangeAspect="1"/>
          </p:cNvPicPr>
          <p:nvPr/>
        </p:nvPicPr>
        <p:blipFill>
          <a:blip r:embed="rId9"/>
          <a:stretch>
            <a:fillRect/>
          </a:stretch>
        </p:blipFill>
        <p:spPr>
          <a:xfrm>
            <a:off x="9816292" y="3326857"/>
            <a:ext cx="2057400" cy="457200"/>
          </a:xfrm>
          <a:prstGeom prst="rect">
            <a:avLst/>
          </a:prstGeom>
        </p:spPr>
      </p:pic>
      <p:sp>
        <p:nvSpPr>
          <p:cNvPr id="78" name="Rectangle 77">
            <a:extLst>
              <a:ext uri="{FF2B5EF4-FFF2-40B4-BE49-F238E27FC236}">
                <a16:creationId xmlns:a16="http://schemas.microsoft.com/office/drawing/2014/main" id="{28594F69-A479-49D3-A857-E0117B27DBF1}"/>
              </a:ext>
            </a:extLst>
          </p:cNvPr>
          <p:cNvSpPr/>
          <p:nvPr/>
        </p:nvSpPr>
        <p:spPr>
          <a:xfrm>
            <a:off x="10801922" y="6112777"/>
            <a:ext cx="1295400" cy="27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79" name="Picture 78">
            <a:extLst>
              <a:ext uri="{FF2B5EF4-FFF2-40B4-BE49-F238E27FC236}">
                <a16:creationId xmlns:a16="http://schemas.microsoft.com/office/drawing/2014/main" id="{2234C94C-3FF1-476B-A788-5BC1A29937E0}"/>
              </a:ext>
            </a:extLst>
          </p:cNvPr>
          <p:cNvPicPr>
            <a:picLocks noChangeAspect="1"/>
          </p:cNvPicPr>
          <p:nvPr/>
        </p:nvPicPr>
        <p:blipFill>
          <a:blip r:embed="rId10"/>
          <a:stretch>
            <a:fillRect/>
          </a:stretch>
        </p:blipFill>
        <p:spPr>
          <a:xfrm>
            <a:off x="9332747" y="2563905"/>
            <a:ext cx="1695450" cy="333375"/>
          </a:xfrm>
          <a:prstGeom prst="rect">
            <a:avLst/>
          </a:prstGeom>
        </p:spPr>
      </p:pic>
      <p:sp>
        <p:nvSpPr>
          <p:cNvPr id="3" name="Rectangle 2">
            <a:extLst>
              <a:ext uri="{FF2B5EF4-FFF2-40B4-BE49-F238E27FC236}">
                <a16:creationId xmlns:a16="http://schemas.microsoft.com/office/drawing/2014/main" id="{26550E11-B727-4740-81F9-3687358E96BA}"/>
              </a:ext>
            </a:extLst>
          </p:cNvPr>
          <p:cNvSpPr/>
          <p:nvPr/>
        </p:nvSpPr>
        <p:spPr>
          <a:xfrm>
            <a:off x="1848412" y="6492875"/>
            <a:ext cx="2805512" cy="276999"/>
          </a:xfrm>
          <a:prstGeom prst="rect">
            <a:avLst/>
          </a:prstGeom>
        </p:spPr>
        <p:txBody>
          <a:bodyPr wrap="none">
            <a:spAutoFit/>
          </a:bodyPr>
          <a:lstStyle/>
          <a:p>
            <a:r>
              <a:rPr lang="en-US" sz="1200" dirty="0"/>
              <a:t>Masked Convolution = Causal Convolution</a:t>
            </a:r>
          </a:p>
        </p:txBody>
      </p:sp>
    </p:spTree>
    <p:extLst>
      <p:ext uri="{BB962C8B-B14F-4D97-AF65-F5344CB8AC3E}">
        <p14:creationId xmlns:p14="http://schemas.microsoft.com/office/powerpoint/2010/main" val="4207200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4ED1-9EE6-4003-862D-80E63F0E21F2}"/>
              </a:ext>
            </a:extLst>
          </p:cNvPr>
          <p:cNvSpPr>
            <a:spLocks noGrp="1"/>
          </p:cNvSpPr>
          <p:nvPr>
            <p:ph type="title"/>
          </p:nvPr>
        </p:nvSpPr>
        <p:spPr>
          <a:xfrm>
            <a:off x="838200" y="365125"/>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6E876BAC-674A-4AF9-8A0B-4C34571FDC57}"/>
              </a:ext>
            </a:extLst>
          </p:cNvPr>
          <p:cNvSpPr>
            <a:spLocks noGrp="1"/>
          </p:cNvSpPr>
          <p:nvPr>
            <p:ph idx="1"/>
          </p:nvPr>
        </p:nvSpPr>
        <p:spPr>
          <a:xfrm>
            <a:off x="838200" y="1433739"/>
            <a:ext cx="10515600" cy="4351338"/>
          </a:xfrm>
        </p:spPr>
        <p:txBody>
          <a:bodyPr/>
          <a:lstStyle/>
          <a:p>
            <a:r>
              <a:rPr lang="en-US" dirty="0" err="1"/>
              <a:t>PixelCNN</a:t>
            </a:r>
            <a:r>
              <a:rPr lang="en-US" dirty="0"/>
              <a:t>/</a:t>
            </a:r>
            <a:r>
              <a:rPr lang="en-US" dirty="0" err="1"/>
              <a:t>PixelRNN</a:t>
            </a:r>
            <a:r>
              <a:rPr lang="en-US" dirty="0"/>
              <a:t>.</a:t>
            </a:r>
          </a:p>
          <a:p>
            <a:endParaRPr lang="en-US" dirty="0"/>
          </a:p>
          <a:p>
            <a:endParaRPr lang="en-US" dirty="0"/>
          </a:p>
          <a:p>
            <a:endParaRPr lang="en-US" dirty="0"/>
          </a:p>
          <a:p>
            <a:endParaRPr lang="en-US" dirty="0"/>
          </a:p>
          <a:p>
            <a:endParaRPr lang="en-US" dirty="0"/>
          </a:p>
          <a:p>
            <a:endParaRPr lang="en-US" dirty="0"/>
          </a:p>
          <a:p>
            <a:r>
              <a:rPr lang="en-US" dirty="0" err="1"/>
              <a:t>Wavenet</a:t>
            </a:r>
            <a:endParaRPr lang="en-US" dirty="0"/>
          </a:p>
          <a:p>
            <a:endParaRPr lang="en-US" dirty="0"/>
          </a:p>
        </p:txBody>
      </p:sp>
      <p:pic>
        <p:nvPicPr>
          <p:cNvPr id="4" name="Picture 3">
            <a:extLst>
              <a:ext uri="{FF2B5EF4-FFF2-40B4-BE49-F238E27FC236}">
                <a16:creationId xmlns:a16="http://schemas.microsoft.com/office/drawing/2014/main" id="{179B493B-CBFF-4D1A-9494-0F4E58416309}"/>
              </a:ext>
            </a:extLst>
          </p:cNvPr>
          <p:cNvPicPr>
            <a:picLocks noChangeAspect="1"/>
          </p:cNvPicPr>
          <p:nvPr/>
        </p:nvPicPr>
        <p:blipFill>
          <a:blip r:embed="rId7"/>
          <a:stretch>
            <a:fillRect/>
          </a:stretch>
        </p:blipFill>
        <p:spPr>
          <a:xfrm>
            <a:off x="2724150" y="2152650"/>
            <a:ext cx="6743700" cy="2552700"/>
          </a:xfrm>
          <a:prstGeom prst="rect">
            <a:avLst/>
          </a:prstGeom>
        </p:spPr>
      </p:pic>
      <p:pic>
        <p:nvPicPr>
          <p:cNvPr id="9" name="wavenet-1">
            <a:hlinkClick r:id="" action="ppaction://media"/>
            <a:extLst>
              <a:ext uri="{FF2B5EF4-FFF2-40B4-BE49-F238E27FC236}">
                <a16:creationId xmlns:a16="http://schemas.microsoft.com/office/drawing/2014/main" id="{C02605DF-0F22-4B77-8943-1ED09127DA4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589176" y="5637439"/>
            <a:ext cx="609600" cy="609600"/>
          </a:xfrm>
          <a:prstGeom prst="rect">
            <a:avLst/>
          </a:prstGeom>
        </p:spPr>
      </p:pic>
      <p:pic>
        <p:nvPicPr>
          <p:cNvPr id="10" name="wavenet-2">
            <a:hlinkClick r:id="" action="ppaction://media"/>
            <a:extLst>
              <a:ext uri="{FF2B5EF4-FFF2-40B4-BE49-F238E27FC236}">
                <a16:creationId xmlns:a16="http://schemas.microsoft.com/office/drawing/2014/main" id="{F1B0E4B2-543B-4E3E-A066-B7EE53BBDA0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419350" y="5637439"/>
            <a:ext cx="609600" cy="609600"/>
          </a:xfrm>
          <a:prstGeom prst="rect">
            <a:avLst/>
          </a:prstGeom>
        </p:spPr>
      </p:pic>
    </p:spTree>
    <p:extLst>
      <p:ext uri="{BB962C8B-B14F-4D97-AF65-F5344CB8AC3E}">
        <p14:creationId xmlns:p14="http://schemas.microsoft.com/office/powerpoint/2010/main" val="366064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8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audio>
              <p:cMediaNode vol="80000">
                <p:cTn id="12" fill="hold" display="0">
                  <p:stCondLst>
                    <p:cond delay="indefinite"/>
                  </p:stCondLst>
                  <p:endCondLst>
                    <p:cond evt="onStopAudio" delay="0">
                      <p:tgtEl>
                        <p:sldTgt/>
                      </p:tgtEl>
                    </p:cond>
                  </p:endCondLst>
                </p:cTn>
                <p:tgtEl>
                  <p:spTgt spid="10"/>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4ED1-9EE6-4003-862D-80E63F0E21F2}"/>
              </a:ext>
            </a:extLst>
          </p:cNvPr>
          <p:cNvSpPr>
            <a:spLocks noGrp="1"/>
          </p:cNvSpPr>
          <p:nvPr>
            <p:ph type="title"/>
          </p:nvPr>
        </p:nvSpPr>
        <p:spPr>
          <a:xfrm>
            <a:off x="838200" y="365125"/>
            <a:ext cx="10515600" cy="1325563"/>
          </a:xfrm>
        </p:spPr>
        <p:txBody>
          <a:bodyPr/>
          <a:lstStyle/>
          <a:p>
            <a:r>
              <a:rPr lang="en-US" dirty="0"/>
              <a:t>Pros and Con</a:t>
            </a:r>
          </a:p>
        </p:txBody>
      </p:sp>
      <p:sp>
        <p:nvSpPr>
          <p:cNvPr id="3" name="Content Placeholder 2">
            <a:extLst>
              <a:ext uri="{FF2B5EF4-FFF2-40B4-BE49-F238E27FC236}">
                <a16:creationId xmlns:a16="http://schemas.microsoft.com/office/drawing/2014/main" id="{6E876BAC-674A-4AF9-8A0B-4C34571FDC57}"/>
              </a:ext>
            </a:extLst>
          </p:cNvPr>
          <p:cNvSpPr>
            <a:spLocks noGrp="1"/>
          </p:cNvSpPr>
          <p:nvPr>
            <p:ph idx="1"/>
          </p:nvPr>
        </p:nvSpPr>
        <p:spPr>
          <a:xfrm>
            <a:off x="838199" y="1433738"/>
            <a:ext cx="11056815" cy="5138999"/>
          </a:xfrm>
        </p:spPr>
        <p:txBody>
          <a:bodyPr>
            <a:normAutofit/>
          </a:bodyPr>
          <a:lstStyle/>
          <a:p>
            <a:r>
              <a:rPr lang="en-US" dirty="0"/>
              <a:t>Pros:</a:t>
            </a:r>
          </a:p>
          <a:p>
            <a:pPr lvl="1"/>
            <a:r>
              <a:rPr lang="en-US" dirty="0"/>
              <a:t>Can explicitly compute likelihood p(x)</a:t>
            </a:r>
          </a:p>
          <a:p>
            <a:pPr lvl="1"/>
            <a:r>
              <a:rPr lang="en-US" dirty="0"/>
              <a:t>Explicit likelihood of training data gives good evaluation metric</a:t>
            </a:r>
          </a:p>
          <a:p>
            <a:pPr lvl="1"/>
            <a:r>
              <a:rPr lang="en-US" dirty="0"/>
              <a:t>Good samples</a:t>
            </a:r>
          </a:p>
          <a:p>
            <a:r>
              <a:rPr lang="en-US" dirty="0"/>
              <a:t>Con:</a:t>
            </a:r>
          </a:p>
          <a:p>
            <a:pPr lvl="1"/>
            <a:r>
              <a:rPr lang="en-US" dirty="0"/>
              <a:t>Sequential generation is still slow,</a:t>
            </a:r>
          </a:p>
          <a:p>
            <a:pPr lvl="2"/>
            <a:r>
              <a:rPr lang="en-US" dirty="0"/>
              <a:t>Ex: </a:t>
            </a:r>
            <a:r>
              <a:rPr lang="en-US" dirty="0" err="1"/>
              <a:t>wavenet</a:t>
            </a:r>
            <a:r>
              <a:rPr lang="en-US" dirty="0"/>
              <a:t> forward 16000 times in autoregressive way to predict 1 second of audio at standard 16kHz sampling.</a:t>
            </a:r>
          </a:p>
          <a:p>
            <a:r>
              <a:rPr lang="en-US" dirty="0"/>
              <a:t>Improving </a:t>
            </a:r>
            <a:r>
              <a:rPr lang="en-US" dirty="0" err="1"/>
              <a:t>PixelCNN</a:t>
            </a:r>
            <a:r>
              <a:rPr lang="en-US" dirty="0"/>
              <a:t> performance</a:t>
            </a:r>
          </a:p>
          <a:p>
            <a:pPr lvl="1"/>
            <a:r>
              <a:rPr lang="en-US" dirty="0"/>
              <a:t>Gated </a:t>
            </a:r>
            <a:r>
              <a:rPr lang="en-US" dirty="0" err="1"/>
              <a:t>PixelCNN</a:t>
            </a:r>
            <a:endParaRPr lang="en-US" dirty="0"/>
          </a:p>
          <a:p>
            <a:pPr lvl="1"/>
            <a:r>
              <a:rPr lang="en-US" dirty="0"/>
              <a:t>Short-cut connections</a:t>
            </a:r>
          </a:p>
          <a:p>
            <a:pPr lvl="1"/>
            <a:r>
              <a:rPr lang="en-US" dirty="0"/>
              <a:t>Training tricks</a:t>
            </a:r>
          </a:p>
          <a:p>
            <a:endParaRPr lang="en-US" dirty="0"/>
          </a:p>
        </p:txBody>
      </p:sp>
    </p:spTree>
    <p:extLst>
      <p:ext uri="{BB962C8B-B14F-4D97-AF65-F5344CB8AC3E}">
        <p14:creationId xmlns:p14="http://schemas.microsoft.com/office/powerpoint/2010/main" val="3825652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6217-0234-473A-A480-DBC07BDB44FA}"/>
              </a:ext>
            </a:extLst>
          </p:cNvPr>
          <p:cNvSpPr>
            <a:spLocks noGrp="1"/>
          </p:cNvSpPr>
          <p:nvPr>
            <p:ph type="title"/>
          </p:nvPr>
        </p:nvSpPr>
        <p:spPr>
          <a:xfrm>
            <a:off x="838201" y="-322315"/>
            <a:ext cx="10515600" cy="1325563"/>
          </a:xfrm>
        </p:spPr>
        <p:txBody>
          <a:bodyPr/>
          <a:lstStyle/>
          <a:p>
            <a:r>
              <a:rPr lang="en-US" dirty="0"/>
              <a:t>References </a:t>
            </a:r>
          </a:p>
        </p:txBody>
      </p:sp>
      <p:sp>
        <p:nvSpPr>
          <p:cNvPr id="3" name="Content Placeholder 2">
            <a:extLst>
              <a:ext uri="{FF2B5EF4-FFF2-40B4-BE49-F238E27FC236}">
                <a16:creationId xmlns:a16="http://schemas.microsoft.com/office/drawing/2014/main" id="{2EAB03B2-6E23-4035-BF78-9D37F48C9567}"/>
              </a:ext>
            </a:extLst>
          </p:cNvPr>
          <p:cNvSpPr>
            <a:spLocks noGrp="1"/>
          </p:cNvSpPr>
          <p:nvPr>
            <p:ph idx="1"/>
          </p:nvPr>
        </p:nvSpPr>
        <p:spPr>
          <a:xfrm>
            <a:off x="838199" y="683932"/>
            <a:ext cx="11353801" cy="6043439"/>
          </a:xfrm>
        </p:spPr>
        <p:txBody>
          <a:bodyPr>
            <a:normAutofit fontScale="85000" lnSpcReduction="10000"/>
          </a:bodyPr>
          <a:lstStyle/>
          <a:p>
            <a:r>
              <a:rPr lang="en-US" dirty="0"/>
              <a:t>Papers</a:t>
            </a:r>
          </a:p>
          <a:p>
            <a:pPr lvl="1"/>
            <a:r>
              <a:rPr lang="en-US" b="1" dirty="0" err="1"/>
              <a:t>PixelRNN</a:t>
            </a:r>
            <a:r>
              <a:rPr lang="en-US" b="1" dirty="0"/>
              <a:t>/</a:t>
            </a:r>
            <a:r>
              <a:rPr lang="en-US" b="1" dirty="0" err="1"/>
              <a:t>PixelCNN</a:t>
            </a:r>
            <a:r>
              <a:rPr lang="en-US" b="1" dirty="0"/>
              <a:t> </a:t>
            </a:r>
            <a:r>
              <a:rPr lang="en-US" dirty="0"/>
              <a:t>- Pixel Recurrent Neural Networks </a:t>
            </a:r>
            <a:r>
              <a:rPr lang="en-US" dirty="0">
                <a:hlinkClick r:id="rId2"/>
              </a:rPr>
              <a:t>https://arxiv.org/pdf/1601.06759.pdf</a:t>
            </a:r>
            <a:endParaRPr lang="en-US" dirty="0"/>
          </a:p>
          <a:p>
            <a:pPr lvl="1"/>
            <a:r>
              <a:rPr lang="en-US" b="1" dirty="0"/>
              <a:t>Spatial LSTMs </a:t>
            </a:r>
            <a:r>
              <a:rPr lang="en-US" dirty="0"/>
              <a:t>- Generative Image Modeling Using Spatial LSTMs  </a:t>
            </a:r>
            <a:r>
              <a:rPr lang="en-US" dirty="0">
                <a:hlinkClick r:id="rId3"/>
              </a:rPr>
              <a:t>https://arxiv.org/pdf/1506.03478.pdf</a:t>
            </a:r>
            <a:endParaRPr lang="en-US" dirty="0"/>
          </a:p>
          <a:p>
            <a:pPr lvl="1"/>
            <a:r>
              <a:rPr lang="en-US" b="1" dirty="0"/>
              <a:t>Masked convolution </a:t>
            </a:r>
            <a:r>
              <a:rPr lang="en-US" dirty="0"/>
              <a:t>- MADE: Masked Autoencoder for Distribution Estimation </a:t>
            </a:r>
            <a:r>
              <a:rPr lang="en-US" dirty="0">
                <a:hlinkClick r:id="rId4"/>
              </a:rPr>
              <a:t>http://proceedings.mlr.press/v37/germain15.pdf</a:t>
            </a:r>
            <a:endParaRPr lang="en-US" dirty="0"/>
          </a:p>
          <a:p>
            <a:pPr lvl="1"/>
            <a:r>
              <a:rPr lang="en-US" b="1" dirty="0"/>
              <a:t>Dilated Convolution </a:t>
            </a:r>
            <a:r>
              <a:rPr lang="en-US" dirty="0"/>
              <a:t>- MULTI-SCALE CONTEXT AGGREGATION BY DILATED CONVOLUTIONS </a:t>
            </a:r>
            <a:r>
              <a:rPr lang="en-US" dirty="0">
                <a:hlinkClick r:id="rId5"/>
              </a:rPr>
              <a:t>https://arxiv.org/pdf/1511.07122.pdf</a:t>
            </a:r>
            <a:endParaRPr lang="en-US" dirty="0"/>
          </a:p>
          <a:p>
            <a:pPr lvl="1"/>
            <a:r>
              <a:rPr lang="en-US" b="1" dirty="0"/>
              <a:t>Gated </a:t>
            </a:r>
            <a:r>
              <a:rPr lang="en-US" b="1" dirty="0" err="1"/>
              <a:t>PixelCNN</a:t>
            </a:r>
            <a:r>
              <a:rPr lang="en-US" b="1" dirty="0"/>
              <a:t> </a:t>
            </a:r>
            <a:r>
              <a:rPr lang="en-US" dirty="0"/>
              <a:t>- Conditional Image Generation with </a:t>
            </a:r>
            <a:r>
              <a:rPr lang="en-US" dirty="0" err="1"/>
              <a:t>PixelCNN</a:t>
            </a:r>
            <a:r>
              <a:rPr lang="en-US" dirty="0"/>
              <a:t> Decoders </a:t>
            </a:r>
            <a:r>
              <a:rPr lang="en-US" dirty="0">
                <a:hlinkClick r:id="rId6"/>
              </a:rPr>
              <a:t>https://arxiv.org/pdf/1606.05328.pdf</a:t>
            </a:r>
            <a:endParaRPr lang="en-US" dirty="0"/>
          </a:p>
          <a:p>
            <a:pPr lvl="1"/>
            <a:r>
              <a:rPr lang="en-US" b="1" dirty="0" err="1"/>
              <a:t>Wavenet</a:t>
            </a:r>
            <a:r>
              <a:rPr lang="en-US" b="1" dirty="0"/>
              <a:t> </a:t>
            </a:r>
            <a:r>
              <a:rPr lang="en-US" dirty="0"/>
              <a:t>- WAVENET: A GENERATIVE MODEL FOR RAW AUDIO </a:t>
            </a:r>
            <a:r>
              <a:rPr lang="en-US" dirty="0">
                <a:hlinkClick r:id="rId7"/>
              </a:rPr>
              <a:t>https://arxiv.org/pdf/1609.03499.pdf</a:t>
            </a:r>
            <a:r>
              <a:rPr lang="en-US" dirty="0"/>
              <a:t> </a:t>
            </a:r>
          </a:p>
          <a:p>
            <a:r>
              <a:rPr lang="en-US" dirty="0"/>
              <a:t>Other</a:t>
            </a:r>
          </a:p>
          <a:p>
            <a:pPr lvl="1"/>
            <a:r>
              <a:rPr lang="en-US" dirty="0">
                <a:hlinkClick r:id="rId8"/>
              </a:rPr>
              <a:t>https://deepmind.com/blog/wavenet-generative-model-raw-audio/</a:t>
            </a:r>
            <a:endParaRPr lang="en-US" dirty="0"/>
          </a:p>
          <a:p>
            <a:pPr lvl="1"/>
            <a:r>
              <a:rPr lang="en-US" dirty="0">
                <a:hlinkClick r:id="rId9"/>
              </a:rPr>
              <a:t>https://ctmakro.github.io/site/on_learning/audio/wavenet_arch.html</a:t>
            </a:r>
            <a:r>
              <a:rPr lang="en-US" dirty="0"/>
              <a:t> </a:t>
            </a:r>
          </a:p>
          <a:p>
            <a:pPr lvl="1"/>
            <a:r>
              <a:rPr lang="en-US" dirty="0">
                <a:hlinkClick r:id="rId10"/>
              </a:rPr>
              <a:t>http://sergeiturukin.com/2017/02/22/pixelcnn.html</a:t>
            </a:r>
            <a:endParaRPr lang="en-US" dirty="0"/>
          </a:p>
          <a:p>
            <a:pPr lvl="1"/>
            <a:r>
              <a:rPr lang="en-US" dirty="0">
                <a:hlinkClick r:id="rId11"/>
              </a:rPr>
              <a:t>https://wiki.math.uwaterloo.ca/statwiki/index.php?title=STAT946F17/Conditional_Image_Generation_with_PixelCNN_Decoders#Reference</a:t>
            </a:r>
            <a:r>
              <a:rPr lang="en-US" dirty="0"/>
              <a:t> </a:t>
            </a:r>
          </a:p>
          <a:p>
            <a:pPr lvl="1"/>
            <a:r>
              <a:rPr lang="en-US" dirty="0">
                <a:hlinkClick r:id="rId12"/>
              </a:rPr>
              <a:t>https://www.youtube.com/watch?v=5WoItGTWV54&amp;t=711s</a:t>
            </a:r>
            <a:endParaRPr lang="en-US" dirty="0"/>
          </a:p>
          <a:p>
            <a:pPr lvl="1"/>
            <a:r>
              <a:rPr lang="en-US" dirty="0">
                <a:hlinkClick r:id="rId13"/>
              </a:rPr>
              <a:t>https://www.youtube.com/watch?v=FeJT8ejgsL0&amp;t=873s</a:t>
            </a:r>
            <a:endParaRPr lang="en-US" dirty="0"/>
          </a:p>
          <a:p>
            <a:pPr lvl="1"/>
            <a:r>
              <a:rPr lang="en-US" dirty="0">
                <a:hlinkClick r:id="rId14"/>
              </a:rPr>
              <a:t>https://www.youtube.com/watch?v=BLuiOQ7cBcI</a:t>
            </a:r>
            <a:r>
              <a:rPr lang="en-US" dirty="0"/>
              <a:t> </a:t>
            </a:r>
          </a:p>
          <a:p>
            <a:pPr lvl="1"/>
            <a:endParaRPr lang="en-US" dirty="0"/>
          </a:p>
        </p:txBody>
      </p:sp>
    </p:spTree>
    <p:extLst>
      <p:ext uri="{BB962C8B-B14F-4D97-AF65-F5344CB8AC3E}">
        <p14:creationId xmlns:p14="http://schemas.microsoft.com/office/powerpoint/2010/main" val="321475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0D9E2F-6576-4C48-A395-8199B7810CA8}"/>
              </a:ext>
            </a:extLst>
          </p:cNvPr>
          <p:cNvPicPr>
            <a:picLocks noChangeAspect="1"/>
          </p:cNvPicPr>
          <p:nvPr/>
        </p:nvPicPr>
        <p:blipFill>
          <a:blip r:embed="rId2"/>
          <a:stretch>
            <a:fillRect/>
          </a:stretch>
        </p:blipFill>
        <p:spPr>
          <a:xfrm>
            <a:off x="5466718" y="4074964"/>
            <a:ext cx="2016294" cy="2247278"/>
          </a:xfrm>
          <a:prstGeom prst="rect">
            <a:avLst/>
          </a:prstGeom>
        </p:spPr>
      </p:pic>
      <p:pic>
        <p:nvPicPr>
          <p:cNvPr id="7" name="Picture 6">
            <a:extLst>
              <a:ext uri="{FF2B5EF4-FFF2-40B4-BE49-F238E27FC236}">
                <a16:creationId xmlns:a16="http://schemas.microsoft.com/office/drawing/2014/main" id="{6EA4DED7-AC23-44A0-AB8B-452ED4CF7A20}"/>
              </a:ext>
            </a:extLst>
          </p:cNvPr>
          <p:cNvPicPr>
            <a:picLocks noChangeAspect="1"/>
          </p:cNvPicPr>
          <p:nvPr/>
        </p:nvPicPr>
        <p:blipFill>
          <a:blip r:embed="rId3"/>
          <a:stretch>
            <a:fillRect/>
          </a:stretch>
        </p:blipFill>
        <p:spPr>
          <a:xfrm>
            <a:off x="3798715" y="1180082"/>
            <a:ext cx="3684297" cy="2519340"/>
          </a:xfrm>
          <a:prstGeom prst="rect">
            <a:avLst/>
          </a:prstGeom>
        </p:spPr>
      </p:pic>
      <p:pic>
        <p:nvPicPr>
          <p:cNvPr id="8" name="Picture 7">
            <a:extLst>
              <a:ext uri="{FF2B5EF4-FFF2-40B4-BE49-F238E27FC236}">
                <a16:creationId xmlns:a16="http://schemas.microsoft.com/office/drawing/2014/main" id="{2D0B8DFD-6A89-4DA3-9A71-7C05B5B87540}"/>
              </a:ext>
            </a:extLst>
          </p:cNvPr>
          <p:cNvPicPr>
            <a:picLocks noChangeAspect="1"/>
          </p:cNvPicPr>
          <p:nvPr/>
        </p:nvPicPr>
        <p:blipFill>
          <a:blip r:embed="rId4"/>
          <a:stretch>
            <a:fillRect/>
          </a:stretch>
        </p:blipFill>
        <p:spPr>
          <a:xfrm>
            <a:off x="8073293" y="455282"/>
            <a:ext cx="3751384" cy="2973718"/>
          </a:xfrm>
          <a:prstGeom prst="rect">
            <a:avLst/>
          </a:prstGeom>
        </p:spPr>
      </p:pic>
      <p:pic>
        <p:nvPicPr>
          <p:cNvPr id="9" name="Picture 8">
            <a:extLst>
              <a:ext uri="{FF2B5EF4-FFF2-40B4-BE49-F238E27FC236}">
                <a16:creationId xmlns:a16="http://schemas.microsoft.com/office/drawing/2014/main" id="{75FF3FA8-B141-4525-83DE-E5D9C2426430}"/>
              </a:ext>
            </a:extLst>
          </p:cNvPr>
          <p:cNvPicPr>
            <a:picLocks noChangeAspect="1"/>
          </p:cNvPicPr>
          <p:nvPr/>
        </p:nvPicPr>
        <p:blipFill>
          <a:blip r:embed="rId5"/>
          <a:stretch>
            <a:fillRect/>
          </a:stretch>
        </p:blipFill>
        <p:spPr>
          <a:xfrm>
            <a:off x="7886700" y="3485303"/>
            <a:ext cx="4305299" cy="3372697"/>
          </a:xfrm>
          <a:prstGeom prst="rect">
            <a:avLst/>
          </a:prstGeom>
        </p:spPr>
      </p:pic>
      <p:sp>
        <p:nvSpPr>
          <p:cNvPr id="10" name="Title 1">
            <a:extLst>
              <a:ext uri="{FF2B5EF4-FFF2-40B4-BE49-F238E27FC236}">
                <a16:creationId xmlns:a16="http://schemas.microsoft.com/office/drawing/2014/main" id="{E5D76086-5C14-4F7D-ADCD-5A132CB098E5}"/>
              </a:ext>
            </a:extLst>
          </p:cNvPr>
          <p:cNvSpPr txBox="1">
            <a:spLocks/>
          </p:cNvSpPr>
          <p:nvPr/>
        </p:nvSpPr>
        <p:spPr>
          <a:xfrm>
            <a:off x="232508" y="-614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Supervised vs Unsupervised Learning</a:t>
            </a:r>
          </a:p>
        </p:txBody>
      </p:sp>
      <p:sp>
        <p:nvSpPr>
          <p:cNvPr id="11" name="Content Placeholder 2">
            <a:extLst>
              <a:ext uri="{FF2B5EF4-FFF2-40B4-BE49-F238E27FC236}">
                <a16:creationId xmlns:a16="http://schemas.microsoft.com/office/drawing/2014/main" id="{AA5B6786-E355-4279-9AB2-DAFC56BEFC34}"/>
              </a:ext>
            </a:extLst>
          </p:cNvPr>
          <p:cNvSpPr txBox="1">
            <a:spLocks/>
          </p:cNvSpPr>
          <p:nvPr/>
        </p:nvSpPr>
        <p:spPr>
          <a:xfrm>
            <a:off x="232508" y="1264117"/>
            <a:ext cx="5738446" cy="543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Unsupervised Learning</a:t>
            </a:r>
          </a:p>
          <a:p>
            <a:pPr marL="0" indent="0">
              <a:buNone/>
            </a:pPr>
            <a:endParaRPr lang="en-US" dirty="0"/>
          </a:p>
          <a:p>
            <a:pPr marL="0" indent="0">
              <a:buNone/>
            </a:pPr>
            <a:r>
              <a:rPr lang="en-US" dirty="0"/>
              <a:t>Data</a:t>
            </a:r>
            <a:r>
              <a:rPr lang="en-US" dirty="0">
                <a:sym typeface="Wingdings" panose="05000000000000000000" pitchFamily="2" charset="2"/>
              </a:rPr>
              <a:t>: x</a:t>
            </a:r>
          </a:p>
          <a:p>
            <a:pPr marL="0" indent="0">
              <a:buNone/>
            </a:pPr>
            <a:r>
              <a:rPr lang="en-US" dirty="0">
                <a:sym typeface="Wingdings" panose="05000000000000000000" pitchFamily="2" charset="2"/>
              </a:rPr>
              <a:t>Just data, no labels</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Goal: Learn underlying hidden structure of the data</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Examples: Clustering, dimensionality reduction, feature learning, density estimation, etc.</a:t>
            </a:r>
            <a:endParaRPr lang="en-US" dirty="0"/>
          </a:p>
          <a:p>
            <a:pPr marL="0" indent="0">
              <a:buNone/>
            </a:pPr>
            <a:endParaRPr lang="en-US" dirty="0"/>
          </a:p>
        </p:txBody>
      </p:sp>
    </p:spTree>
    <p:extLst>
      <p:ext uri="{BB962C8B-B14F-4D97-AF65-F5344CB8AC3E}">
        <p14:creationId xmlns:p14="http://schemas.microsoft.com/office/powerpoint/2010/main" val="3831290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2DF5-8180-477A-BF99-1DE60146E376}"/>
              </a:ext>
            </a:extLst>
          </p:cNvPr>
          <p:cNvSpPr>
            <a:spLocks noGrp="1"/>
          </p:cNvSpPr>
          <p:nvPr>
            <p:ph type="title"/>
          </p:nvPr>
        </p:nvSpPr>
        <p:spPr>
          <a:xfrm>
            <a:off x="4441203" y="2486155"/>
            <a:ext cx="3309593" cy="1325563"/>
          </a:xfrm>
        </p:spPr>
        <p:txBody>
          <a:bodyPr/>
          <a:lstStyle/>
          <a:p>
            <a:r>
              <a:rPr lang="en-US" dirty="0"/>
              <a:t>Thank You</a:t>
            </a:r>
          </a:p>
        </p:txBody>
      </p:sp>
    </p:spTree>
    <p:extLst>
      <p:ext uri="{BB962C8B-B14F-4D97-AF65-F5344CB8AC3E}">
        <p14:creationId xmlns:p14="http://schemas.microsoft.com/office/powerpoint/2010/main" val="290148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5D76086-5C14-4F7D-ADCD-5A132CB098E5}"/>
              </a:ext>
            </a:extLst>
          </p:cNvPr>
          <p:cNvSpPr txBox="1">
            <a:spLocks/>
          </p:cNvSpPr>
          <p:nvPr/>
        </p:nvSpPr>
        <p:spPr>
          <a:xfrm>
            <a:off x="232508" y="-614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Generative Models</a:t>
            </a:r>
          </a:p>
        </p:txBody>
      </p:sp>
      <p:sp>
        <p:nvSpPr>
          <p:cNvPr id="12" name="Content Placeholder 2">
            <a:extLst>
              <a:ext uri="{FF2B5EF4-FFF2-40B4-BE49-F238E27FC236}">
                <a16:creationId xmlns:a16="http://schemas.microsoft.com/office/drawing/2014/main" id="{F959995F-6EF5-44CB-A3E8-2D7BE1212635}"/>
              </a:ext>
            </a:extLst>
          </p:cNvPr>
          <p:cNvSpPr txBox="1">
            <a:spLocks/>
          </p:cNvSpPr>
          <p:nvPr/>
        </p:nvSpPr>
        <p:spPr>
          <a:xfrm>
            <a:off x="232508" y="4414746"/>
            <a:ext cx="11809565" cy="2561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highlight>
                  <a:srgbClr val="FFFF00"/>
                </a:highlight>
              </a:rPr>
              <a:t>Addresses density estimation, a core problem in unsupervised learning</a:t>
            </a:r>
          </a:p>
          <a:p>
            <a:pPr marL="0" indent="0">
              <a:buNone/>
            </a:pPr>
            <a:r>
              <a:rPr lang="en-US" dirty="0"/>
              <a:t>Several flavors:</a:t>
            </a:r>
          </a:p>
          <a:p>
            <a:pPr>
              <a:buFontTx/>
              <a:buChar char="-"/>
            </a:pPr>
            <a:r>
              <a:rPr lang="en-US" dirty="0"/>
              <a:t>Explicit density estimation: explicitly define and solve for </a:t>
            </a:r>
            <a:r>
              <a:rPr lang="en-US" dirty="0" err="1"/>
              <a:t>P</a:t>
            </a:r>
            <a:r>
              <a:rPr lang="en-US" sz="1800" dirty="0" err="1"/>
              <a:t>model</a:t>
            </a:r>
            <a:r>
              <a:rPr lang="en-US" dirty="0"/>
              <a:t>(X)</a:t>
            </a:r>
          </a:p>
          <a:p>
            <a:pPr marL="0" indent="0">
              <a:buNone/>
            </a:pPr>
            <a:r>
              <a:rPr lang="en-US" dirty="0"/>
              <a:t>- Implicit density estimation: learn model that can sample from </a:t>
            </a:r>
            <a:r>
              <a:rPr lang="en-US" dirty="0" err="1"/>
              <a:t>P</a:t>
            </a:r>
            <a:r>
              <a:rPr lang="en-US" sz="1800" dirty="0" err="1"/>
              <a:t>model</a:t>
            </a:r>
            <a:r>
              <a:rPr lang="en-US" dirty="0"/>
              <a:t>(X) w/o explicitly defining it</a:t>
            </a:r>
          </a:p>
          <a:p>
            <a:pPr marL="0" indent="0">
              <a:buNone/>
            </a:pPr>
            <a:endParaRPr lang="en-US" dirty="0"/>
          </a:p>
          <a:p>
            <a:pPr marL="0" indent="0">
              <a:buNone/>
            </a:pPr>
            <a:endParaRPr lang="en-US" dirty="0"/>
          </a:p>
        </p:txBody>
      </p:sp>
      <p:pic>
        <p:nvPicPr>
          <p:cNvPr id="2" name="Picture 1">
            <a:extLst>
              <a:ext uri="{FF2B5EF4-FFF2-40B4-BE49-F238E27FC236}">
                <a16:creationId xmlns:a16="http://schemas.microsoft.com/office/drawing/2014/main" id="{A0D1C4E4-ECE4-418C-8087-62A93220BB61}"/>
              </a:ext>
            </a:extLst>
          </p:cNvPr>
          <p:cNvPicPr>
            <a:picLocks noChangeAspect="1"/>
          </p:cNvPicPr>
          <p:nvPr/>
        </p:nvPicPr>
        <p:blipFill>
          <a:blip r:embed="rId3"/>
          <a:stretch>
            <a:fillRect/>
          </a:stretch>
        </p:blipFill>
        <p:spPr>
          <a:xfrm>
            <a:off x="1021702" y="1162536"/>
            <a:ext cx="9906000" cy="3114675"/>
          </a:xfrm>
          <a:prstGeom prst="rect">
            <a:avLst/>
          </a:prstGeom>
        </p:spPr>
      </p:pic>
    </p:spTree>
    <p:extLst>
      <p:ext uri="{BB962C8B-B14F-4D97-AF65-F5344CB8AC3E}">
        <p14:creationId xmlns:p14="http://schemas.microsoft.com/office/powerpoint/2010/main" val="155264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B21397-E880-417F-A352-7866AE5CBD7D}"/>
              </a:ext>
            </a:extLst>
          </p:cNvPr>
          <p:cNvSpPr txBox="1">
            <a:spLocks/>
          </p:cNvSpPr>
          <p:nvPr/>
        </p:nvSpPr>
        <p:spPr>
          <a:xfrm>
            <a:off x="232508" y="-614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is a generative model?</a:t>
            </a:r>
          </a:p>
        </p:txBody>
      </p:sp>
      <p:pic>
        <p:nvPicPr>
          <p:cNvPr id="5" name="Picture 4">
            <a:extLst>
              <a:ext uri="{FF2B5EF4-FFF2-40B4-BE49-F238E27FC236}">
                <a16:creationId xmlns:a16="http://schemas.microsoft.com/office/drawing/2014/main" id="{55D18758-0964-447C-AF70-3C53750D3A1D}"/>
              </a:ext>
            </a:extLst>
          </p:cNvPr>
          <p:cNvPicPr>
            <a:picLocks noChangeAspect="1"/>
          </p:cNvPicPr>
          <p:nvPr/>
        </p:nvPicPr>
        <p:blipFill>
          <a:blip r:embed="rId2"/>
          <a:stretch>
            <a:fillRect/>
          </a:stretch>
        </p:blipFill>
        <p:spPr>
          <a:xfrm>
            <a:off x="3981450" y="4287737"/>
            <a:ext cx="4229100" cy="2552700"/>
          </a:xfrm>
          <a:prstGeom prst="rect">
            <a:avLst/>
          </a:prstGeom>
        </p:spPr>
      </p:pic>
      <p:sp>
        <p:nvSpPr>
          <p:cNvPr id="6" name="Content Placeholder 2">
            <a:extLst>
              <a:ext uri="{FF2B5EF4-FFF2-40B4-BE49-F238E27FC236}">
                <a16:creationId xmlns:a16="http://schemas.microsoft.com/office/drawing/2014/main" id="{47FFD7C1-4784-48F3-97BE-C4683006A93F}"/>
              </a:ext>
            </a:extLst>
          </p:cNvPr>
          <p:cNvSpPr txBox="1">
            <a:spLocks/>
          </p:cNvSpPr>
          <p:nvPr/>
        </p:nvSpPr>
        <p:spPr>
          <a:xfrm>
            <a:off x="232508" y="1264117"/>
            <a:ext cx="11726984" cy="543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want our model with parameters θ to output samples distributed </a:t>
            </a:r>
            <a:r>
              <a:rPr lang="en-US" dirty="0" err="1"/>
              <a:t>P</a:t>
            </a:r>
            <a:r>
              <a:rPr lang="en-US" sz="2400" dirty="0" err="1"/>
              <a:t>model</a:t>
            </a:r>
            <a:r>
              <a:rPr lang="en-US" dirty="0"/>
              <a:t>, matching the distribution of our training data </a:t>
            </a:r>
            <a:r>
              <a:rPr lang="en-US" dirty="0" err="1"/>
              <a:t>P</a:t>
            </a:r>
            <a:r>
              <a:rPr lang="en-US" sz="1800" dirty="0" err="1"/>
              <a:t>data</a:t>
            </a:r>
            <a:r>
              <a:rPr lang="en-US" dirty="0"/>
              <a:t> or P(X). </a:t>
            </a:r>
          </a:p>
          <a:p>
            <a:pPr marL="0" indent="0">
              <a:buNone/>
            </a:pPr>
            <a:r>
              <a:rPr lang="en-US" b="1" dirty="0"/>
              <a:t>Example:</a:t>
            </a:r>
            <a:r>
              <a:rPr lang="en-US" dirty="0"/>
              <a:t> y = f(x), where y is scalar, make </a:t>
            </a:r>
            <a:r>
              <a:rPr lang="en-US" dirty="0" err="1">
                <a:solidFill>
                  <a:srgbClr val="FF0000"/>
                </a:solidFill>
              </a:rPr>
              <a:t>P</a:t>
            </a:r>
            <a:r>
              <a:rPr lang="en-US" sz="2400" dirty="0" err="1">
                <a:solidFill>
                  <a:srgbClr val="FF0000"/>
                </a:solidFill>
              </a:rPr>
              <a:t>mode</a:t>
            </a:r>
            <a:r>
              <a:rPr lang="en-US" dirty="0" err="1">
                <a:solidFill>
                  <a:srgbClr val="FF0000"/>
                </a:solidFill>
              </a:rPr>
              <a:t>l</a:t>
            </a:r>
            <a:r>
              <a:rPr lang="en-US" dirty="0"/>
              <a:t> similar to </a:t>
            </a:r>
            <a:r>
              <a:rPr lang="en-US" dirty="0" err="1">
                <a:solidFill>
                  <a:srgbClr val="FF0000"/>
                </a:solidFill>
              </a:rPr>
              <a:t>P</a:t>
            </a:r>
            <a:r>
              <a:rPr lang="en-US" sz="2400" dirty="0" err="1">
                <a:solidFill>
                  <a:srgbClr val="FF0000"/>
                </a:solidFill>
              </a:rPr>
              <a:t>data</a:t>
            </a:r>
            <a:r>
              <a:rPr lang="en-US" dirty="0"/>
              <a:t> by training the parameters θ to maximize their similarity</a:t>
            </a:r>
          </a:p>
          <a:p>
            <a:pPr marL="0" indent="0">
              <a:buNone/>
            </a:pPr>
            <a:r>
              <a:rPr lang="en-US" dirty="0"/>
              <a:t>if we have 1-D data that basically following a gaussian distribution(green dots), then a perfectly trained model (</a:t>
            </a:r>
            <a:r>
              <a:rPr lang="en-US" dirty="0" err="1">
                <a:solidFill>
                  <a:srgbClr val="FF0000"/>
                </a:solidFill>
              </a:rPr>
              <a:t>P</a:t>
            </a:r>
            <a:r>
              <a:rPr lang="en-US" sz="1800" dirty="0" err="1">
                <a:solidFill>
                  <a:srgbClr val="FF0000"/>
                </a:solidFill>
              </a:rPr>
              <a:t>model</a:t>
            </a:r>
            <a:r>
              <a:rPr lang="en-US" dirty="0"/>
              <a:t>) need to learn the </a:t>
            </a:r>
            <a:r>
              <a:rPr lang="el-GR" dirty="0"/>
              <a:t>μ</a:t>
            </a:r>
            <a:r>
              <a:rPr lang="en-US" dirty="0"/>
              <a:t> and </a:t>
            </a:r>
            <a:r>
              <a:rPr lang="el-GR" dirty="0"/>
              <a:t>σ</a:t>
            </a:r>
            <a:r>
              <a:rPr lang="en-US" dirty="0"/>
              <a:t> of the data distribution (</a:t>
            </a:r>
            <a:r>
              <a:rPr lang="en-US" dirty="0" err="1">
                <a:solidFill>
                  <a:srgbClr val="FF0000"/>
                </a:solidFill>
              </a:rPr>
              <a:t>P</a:t>
            </a:r>
            <a:r>
              <a:rPr lang="en-US" sz="1800" dirty="0" err="1">
                <a:solidFill>
                  <a:srgbClr val="FF0000"/>
                </a:solidFill>
              </a:rPr>
              <a:t>data</a:t>
            </a:r>
            <a:r>
              <a:rPr lang="en-US" dirty="0"/>
              <a:t>)</a:t>
            </a:r>
          </a:p>
        </p:txBody>
      </p:sp>
      <p:sp>
        <p:nvSpPr>
          <p:cNvPr id="7" name="Rectangle 6">
            <a:extLst>
              <a:ext uri="{FF2B5EF4-FFF2-40B4-BE49-F238E27FC236}">
                <a16:creationId xmlns:a16="http://schemas.microsoft.com/office/drawing/2014/main" id="{FD82C776-D83D-4774-A9BA-010477845275}"/>
              </a:ext>
            </a:extLst>
          </p:cNvPr>
          <p:cNvSpPr/>
          <p:nvPr/>
        </p:nvSpPr>
        <p:spPr>
          <a:xfrm>
            <a:off x="232508" y="2189526"/>
            <a:ext cx="11467123" cy="203013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9619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B21397-E880-417F-A352-7866AE5CBD7D}"/>
              </a:ext>
            </a:extLst>
          </p:cNvPr>
          <p:cNvSpPr txBox="1">
            <a:spLocks/>
          </p:cNvSpPr>
          <p:nvPr/>
        </p:nvSpPr>
        <p:spPr>
          <a:xfrm>
            <a:off x="232508" y="-614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is a generative model?</a:t>
            </a:r>
          </a:p>
        </p:txBody>
      </p:sp>
      <p:sp>
        <p:nvSpPr>
          <p:cNvPr id="6" name="Content Placeholder 2">
            <a:extLst>
              <a:ext uri="{FF2B5EF4-FFF2-40B4-BE49-F238E27FC236}">
                <a16:creationId xmlns:a16="http://schemas.microsoft.com/office/drawing/2014/main" id="{47FFD7C1-4784-48F3-97BE-C4683006A93F}"/>
              </a:ext>
            </a:extLst>
          </p:cNvPr>
          <p:cNvSpPr txBox="1">
            <a:spLocks/>
          </p:cNvSpPr>
          <p:nvPr/>
        </p:nvSpPr>
        <p:spPr>
          <a:xfrm>
            <a:off x="367323" y="1285589"/>
            <a:ext cx="11215078" cy="543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Key Idea</a:t>
            </a:r>
            <a:r>
              <a:rPr lang="en-US" dirty="0"/>
              <a:t>: our model cares about what distribution generated the input data points, and we want to mimic it with our probabilistic model. </a:t>
            </a:r>
            <a:r>
              <a:rPr lang="en-US" b="1" dirty="0"/>
              <a:t>Our learned model should be able to make up new samples from the distribution, not just copy and paste existing samples!</a:t>
            </a:r>
          </a:p>
        </p:txBody>
      </p:sp>
      <p:pic>
        <p:nvPicPr>
          <p:cNvPr id="2" name="Picture 1">
            <a:extLst>
              <a:ext uri="{FF2B5EF4-FFF2-40B4-BE49-F238E27FC236}">
                <a16:creationId xmlns:a16="http://schemas.microsoft.com/office/drawing/2014/main" id="{4444FB46-34A4-4939-B6D4-3D15C771DFB8}"/>
              </a:ext>
            </a:extLst>
          </p:cNvPr>
          <p:cNvPicPr>
            <a:picLocks noChangeAspect="1"/>
          </p:cNvPicPr>
          <p:nvPr/>
        </p:nvPicPr>
        <p:blipFill>
          <a:blip r:embed="rId3"/>
          <a:stretch>
            <a:fillRect/>
          </a:stretch>
        </p:blipFill>
        <p:spPr>
          <a:xfrm>
            <a:off x="2641112" y="3654197"/>
            <a:ext cx="6667500" cy="2162175"/>
          </a:xfrm>
          <a:prstGeom prst="rect">
            <a:avLst/>
          </a:prstGeom>
        </p:spPr>
      </p:pic>
    </p:spTree>
    <p:extLst>
      <p:ext uri="{BB962C8B-B14F-4D97-AF65-F5344CB8AC3E}">
        <p14:creationId xmlns:p14="http://schemas.microsoft.com/office/powerpoint/2010/main" val="215365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6F90-3C32-4AE9-95E9-1B3712D5D414}"/>
              </a:ext>
            </a:extLst>
          </p:cNvPr>
          <p:cNvSpPr>
            <a:spLocks noGrp="1"/>
          </p:cNvSpPr>
          <p:nvPr>
            <p:ph type="title"/>
          </p:nvPr>
        </p:nvSpPr>
        <p:spPr/>
        <p:txBody>
          <a:bodyPr/>
          <a:lstStyle/>
          <a:p>
            <a:r>
              <a:rPr lang="en-US" dirty="0"/>
              <a:t>Why Generative Models?</a:t>
            </a:r>
          </a:p>
        </p:txBody>
      </p:sp>
      <p:sp>
        <p:nvSpPr>
          <p:cNvPr id="3" name="Content Placeholder 2">
            <a:extLst>
              <a:ext uri="{FF2B5EF4-FFF2-40B4-BE49-F238E27FC236}">
                <a16:creationId xmlns:a16="http://schemas.microsoft.com/office/drawing/2014/main" id="{C4B79FF3-4A11-4EAC-9757-4A6772D2B1C2}"/>
              </a:ext>
            </a:extLst>
          </p:cNvPr>
          <p:cNvSpPr>
            <a:spLocks noGrp="1"/>
          </p:cNvSpPr>
          <p:nvPr>
            <p:ph idx="1"/>
          </p:nvPr>
        </p:nvSpPr>
        <p:spPr/>
        <p:txBody>
          <a:bodyPr/>
          <a:lstStyle/>
          <a:p>
            <a:r>
              <a:rPr lang="en-US" dirty="0"/>
              <a:t>Model very complex and high-dimensional distributions.</a:t>
            </a:r>
          </a:p>
          <a:p>
            <a:r>
              <a:rPr lang="en-US" dirty="0"/>
              <a:t>Be able to generate realistic synthetic samples</a:t>
            </a:r>
          </a:p>
          <a:p>
            <a:pPr lvl="1"/>
            <a:r>
              <a:rPr lang="en-US" dirty="0"/>
              <a:t>Possibly perform data augmentation</a:t>
            </a:r>
          </a:p>
          <a:p>
            <a:pPr lvl="1"/>
            <a:r>
              <a:rPr lang="en-US" dirty="0"/>
              <a:t>Simulate possible futures for learning algorithms</a:t>
            </a:r>
          </a:p>
          <a:p>
            <a:r>
              <a:rPr lang="en-US" dirty="0"/>
              <a:t>Fill the blanks in the data </a:t>
            </a:r>
          </a:p>
          <a:p>
            <a:r>
              <a:rPr lang="en-US" dirty="0"/>
              <a:t>Manipulate real samples with the assistance of the generative model </a:t>
            </a:r>
          </a:p>
          <a:p>
            <a:pPr lvl="1"/>
            <a:r>
              <a:rPr lang="en-US" dirty="0"/>
              <a:t>Ex: edit pictures with guidance</a:t>
            </a:r>
          </a:p>
        </p:txBody>
      </p:sp>
    </p:spTree>
    <p:extLst>
      <p:ext uri="{BB962C8B-B14F-4D97-AF65-F5344CB8AC3E}">
        <p14:creationId xmlns:p14="http://schemas.microsoft.com/office/powerpoint/2010/main" val="1579972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7848</TotalTime>
  <Words>2584</Words>
  <Application>Microsoft Office PowerPoint</Application>
  <PresentationFormat>Widescreen</PresentationFormat>
  <Paragraphs>480</Paragraphs>
  <Slides>50</Slides>
  <Notes>11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Wingdings</vt:lpstr>
      <vt:lpstr>Office Theme</vt:lpstr>
      <vt:lpstr>Deep Generative Models for Tractable Densities</vt:lpstr>
      <vt:lpstr>Overview</vt:lpstr>
      <vt:lpstr>PowerPoint Presentation</vt:lpstr>
      <vt:lpstr>PowerPoint Presentation</vt:lpstr>
      <vt:lpstr>PowerPoint Presentation</vt:lpstr>
      <vt:lpstr>PowerPoint Presentation</vt:lpstr>
      <vt:lpstr>PowerPoint Presentation</vt:lpstr>
      <vt:lpstr>PowerPoint Presentation</vt:lpstr>
      <vt:lpstr>Why Generative Models?</vt:lpstr>
      <vt:lpstr>PowerPoint Presentation</vt:lpstr>
      <vt:lpstr>Taxonomy of Generative Models</vt:lpstr>
      <vt:lpstr>Problem formulation for Tractable density modeling</vt:lpstr>
      <vt:lpstr>Factorizing the joint distribution</vt:lpstr>
      <vt:lpstr>Factorizing the joint distribution</vt:lpstr>
      <vt:lpstr>PixelRNN</vt:lpstr>
      <vt:lpstr>PixelRNN</vt:lpstr>
      <vt:lpstr>PixelRNN</vt:lpstr>
      <vt:lpstr>PixelRNN: Receptive field</vt:lpstr>
      <vt:lpstr>PixelRNN: RowLSTM</vt:lpstr>
      <vt:lpstr>PixelRNN: DiagonalLSTM</vt:lpstr>
      <vt:lpstr>PixelRNN: Receptive Field</vt:lpstr>
      <vt:lpstr>PixelRNN: A Problem</vt:lpstr>
      <vt:lpstr>PixelCNN</vt:lpstr>
      <vt:lpstr>PixelCNN: When CNN becoming causal…</vt:lpstr>
      <vt:lpstr>PixelCNN: When CNN becoming causal…</vt:lpstr>
      <vt:lpstr>PixelCNN: When CNN becoming causal…</vt:lpstr>
      <vt:lpstr>PixelCNN: When CNN becoming causal…</vt:lpstr>
      <vt:lpstr>PixelCNN: CNN becomes causal</vt:lpstr>
      <vt:lpstr>PixelCNN: Mask Convolution</vt:lpstr>
      <vt:lpstr>PixelCNN: Mask Convolution </vt:lpstr>
      <vt:lpstr>PixelCNN: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Application Wavenet : Google assistant audio synthesizer</vt:lpstr>
      <vt:lpstr>Wavenet</vt:lpstr>
      <vt:lpstr>Wavenet</vt:lpstr>
      <vt:lpstr>Wavenet: Dilated convolutions</vt:lpstr>
      <vt:lpstr>Wavenet: Dilated convolutions</vt:lpstr>
      <vt:lpstr>Wavenet</vt:lpstr>
      <vt:lpstr>Wavenet</vt:lpstr>
      <vt:lpstr>Wavenet: Architecture</vt:lpstr>
      <vt:lpstr>Results</vt:lpstr>
      <vt:lpstr>Pros and Con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Models</dc:title>
  <dc:creator>Lahiru Aruna Jayasinghe</dc:creator>
  <cp:lastModifiedBy>Lahiru Aruna Jayasinghe</cp:lastModifiedBy>
  <cp:revision>156</cp:revision>
  <dcterms:created xsi:type="dcterms:W3CDTF">2018-03-29T09:16:06Z</dcterms:created>
  <dcterms:modified xsi:type="dcterms:W3CDTF">2018-04-05T06:44:01Z</dcterms:modified>
</cp:coreProperties>
</file>